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65"/>
    <a:srgbClr val="FFFF00"/>
    <a:srgbClr val="ACC7FF"/>
    <a:srgbClr val="5990FF"/>
    <a:srgbClr val="0659FF"/>
    <a:srgbClr val="FFD965"/>
    <a:srgbClr val="FF8CDB"/>
    <a:srgbClr val="FF6565"/>
    <a:srgbClr val="FFB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167405974767005"/>
          <c:y val="4.7594829888837988E-2"/>
          <c:w val="0.96946400246603126"/>
          <c:h val="0.8937224712722432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'[tabla_1_Fallecidos_y_reingresados(1).xlsx]Sheet1'!$D$1</c:f>
              <c:strCache>
                <c:ptCount val="1"/>
                <c:pt idx="0">
                  <c:v>odds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'[tabla_1_Fallecidos_y_reingresados(1).xlsx]Sheet1'!$C$2:$C$17</c:f>
              <c:strCache>
                <c:ptCount val="15"/>
                <c:pt idx="0">
                  <c:v>Edad ≤ 60 años </c:v>
                </c:pt>
                <c:pt idx="1">
                  <c:v>Edad  61 -70 años </c:v>
                </c:pt>
                <c:pt idx="2">
                  <c:v>Edad  71 - 80 años </c:v>
                </c:pt>
                <c:pt idx="3">
                  <c:v>Edad  &gt; 80 años </c:v>
                </c:pt>
                <c:pt idx="4">
                  <c:v>VENTILACION EN EL REINGRESO No</c:v>
                </c:pt>
                <c:pt idx="5">
                  <c:v>VENTILACION EN EL REINGRESO Si</c:v>
                </c:pt>
                <c:pt idx="6">
                  <c:v>DESCOMPENSCIÓN CARDIACA CON EL REINGRESO No</c:v>
                </c:pt>
                <c:pt idx="7">
                  <c:v>DESCOMPENSCIÓN CARDIACA CON EL REINGRESO Si</c:v>
                </c:pt>
                <c:pt idx="8">
                  <c:v>VAC-GRIPE Si</c:v>
                </c:pt>
                <c:pt idx="9">
                  <c:v>VAC-GRIPE No</c:v>
                </c:pt>
                <c:pt idx="10">
                  <c:v>VAC-COVID Si</c:v>
                </c:pt>
                <c:pt idx="11">
                  <c:v>VAC-COVID No</c:v>
                </c:pt>
                <c:pt idx="12">
                  <c:v>CUANTAS DOSIS COVID 0</c:v>
                </c:pt>
                <c:pt idx="13">
                  <c:v>CUANTAS DOSIS COVID 1 y/o 2</c:v>
                </c:pt>
                <c:pt idx="14">
                  <c:v>CUANTAS DOSIS COVID 3 y/o 4</c:v>
                </c:pt>
              </c:strCache>
            </c:strRef>
          </c:cat>
          <c:val>
            <c:numRef>
              <c:f>'[tabla_1_Fallecidos_y_reingresados(1).xlsx]Sheet1'!$D$2:$D$17</c:f>
              <c:numCache>
                <c:formatCode>###0.00</c:formatCode>
                <c:ptCount val="16"/>
                <c:pt idx="0">
                  <c:v>1</c:v>
                </c:pt>
                <c:pt idx="1">
                  <c:v>1.2</c:v>
                </c:pt>
                <c:pt idx="2">
                  <c:v>2.59</c:v>
                </c:pt>
                <c:pt idx="3">
                  <c:v>11.66</c:v>
                </c:pt>
                <c:pt idx="4">
                  <c:v>1</c:v>
                </c:pt>
                <c:pt idx="5">
                  <c:v>4.68</c:v>
                </c:pt>
                <c:pt idx="6">
                  <c:v>1</c:v>
                </c:pt>
                <c:pt idx="7">
                  <c:v>10.97</c:v>
                </c:pt>
                <c:pt idx="8">
                  <c:v>1</c:v>
                </c:pt>
                <c:pt idx="9">
                  <c:v>3.77</c:v>
                </c:pt>
                <c:pt idx="10">
                  <c:v>1</c:v>
                </c:pt>
                <c:pt idx="11">
                  <c:v>4.71</c:v>
                </c:pt>
                <c:pt idx="12">
                  <c:v>1</c:v>
                </c:pt>
                <c:pt idx="13">
                  <c:v>0.33</c:v>
                </c:pt>
                <c:pt idx="14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FF-F949-9F58-49936A0829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axId val="452182952"/>
        <c:axId val="452185904"/>
      </c:barChart>
      <c:scatterChart>
        <c:scatterStyle val="lineMarker"/>
        <c:varyColors val="0"/>
        <c:ser>
          <c:idx val="1"/>
          <c:order val="1"/>
          <c:tx>
            <c:v>ODDS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rgbClr val="005C35"/>
              </a:solidFill>
              <a:ln>
                <a:noFill/>
              </a:ln>
              <a:effectLst/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FB25-443B-9F4F-667639025E5C}"/>
              </c:ext>
            </c:extLst>
          </c:dPt>
          <c:dPt>
            <c:idx val="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FB25-443B-9F4F-667639025E5C}"/>
              </c:ext>
            </c:extLst>
          </c:dPt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2-FB25-443B-9F4F-667639025E5C}"/>
              </c:ext>
            </c:extLst>
          </c:dPt>
          <c:dPt>
            <c:idx val="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3-FB25-443B-9F4F-667639025E5C}"/>
              </c:ext>
            </c:extLst>
          </c:dPt>
          <c:dPt>
            <c:idx val="1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4-FB25-443B-9F4F-667639025E5C}"/>
              </c:ext>
            </c:extLst>
          </c:dPt>
          <c:dPt>
            <c:idx val="1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5-FB25-443B-9F4F-667639025E5C}"/>
              </c:ext>
            </c:extLst>
          </c:dPt>
          <c:errBars>
            <c:errDir val="x"/>
            <c:errBarType val="both"/>
            <c:errValType val="cust"/>
            <c:noEndCap val="0"/>
            <c:plus>
              <c:numRef>
                <c:f>'[tabla_1_Fallecidos_y_reingresados(1).xlsx]Sheet1'!$I$2:$I$17</c:f>
                <c:numCache>
                  <c:formatCode>General</c:formatCode>
                  <c:ptCount val="16"/>
                  <c:pt idx="0">
                    <c:v>0</c:v>
                  </c:pt>
                  <c:pt idx="1">
                    <c:v>11.75</c:v>
                  </c:pt>
                  <c:pt idx="2">
                    <c:v>21.21</c:v>
                  </c:pt>
                  <c:pt idx="3">
                    <c:v>107.88000000000001</c:v>
                  </c:pt>
                  <c:pt idx="4">
                    <c:v>0</c:v>
                  </c:pt>
                  <c:pt idx="5">
                    <c:v>9.7800000000000011</c:v>
                  </c:pt>
                  <c:pt idx="6">
                    <c:v>0</c:v>
                  </c:pt>
                  <c:pt idx="7">
                    <c:v>27.79</c:v>
                  </c:pt>
                  <c:pt idx="8">
                    <c:v>-1</c:v>
                  </c:pt>
                  <c:pt idx="9">
                    <c:v>7.35</c:v>
                  </c:pt>
                  <c:pt idx="10">
                    <c:v>0</c:v>
                  </c:pt>
                  <c:pt idx="11">
                    <c:v>9.379999999999999</c:v>
                  </c:pt>
                  <c:pt idx="12">
                    <c:v>0</c:v>
                  </c:pt>
                  <c:pt idx="13">
                    <c:v>1.42</c:v>
                  </c:pt>
                  <c:pt idx="14">
                    <c:v>0.6100000000000001</c:v>
                  </c:pt>
                </c:numCache>
              </c:numRef>
            </c:plus>
            <c:minus>
              <c:numRef>
                <c:f>'[tabla_1_Fallecidos_y_reingresados(1).xlsx]Sheet1'!$H$2:$H$17</c:f>
                <c:numCache>
                  <c:formatCode>General</c:formatCode>
                  <c:ptCount val="16"/>
                  <c:pt idx="0">
                    <c:v>0</c:v>
                  </c:pt>
                  <c:pt idx="1">
                    <c:v>1.0899999999999999</c:v>
                  </c:pt>
                  <c:pt idx="2">
                    <c:v>2.3099999999999996</c:v>
                  </c:pt>
                  <c:pt idx="3">
                    <c:v>10.530000000000001</c:v>
                  </c:pt>
                  <c:pt idx="4">
                    <c:v>0</c:v>
                  </c:pt>
                  <c:pt idx="5">
                    <c:v>3.17</c:v>
                  </c:pt>
                  <c:pt idx="6">
                    <c:v>0</c:v>
                  </c:pt>
                  <c:pt idx="7">
                    <c:v>7.870000000000001</c:v>
                  </c:pt>
                  <c:pt idx="8">
                    <c:v>1</c:v>
                  </c:pt>
                  <c:pt idx="9">
                    <c:v>2.5</c:v>
                  </c:pt>
                  <c:pt idx="10">
                    <c:v>0</c:v>
                  </c:pt>
                  <c:pt idx="11">
                    <c:v>3.1399999999999997</c:v>
                  </c:pt>
                  <c:pt idx="12">
                    <c:v>0</c:v>
                  </c:pt>
                  <c:pt idx="13">
                    <c:v>0.27</c:v>
                  </c:pt>
                  <c:pt idx="14">
                    <c:v>0.15</c:v>
                  </c:pt>
                </c:numCache>
              </c:numRef>
            </c:minus>
            <c:spPr>
              <a:noFill/>
              <a:ln w="22225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  <a:effectLst/>
            </c:spPr>
          </c:errBars>
          <c:xVal>
            <c:numRef>
              <c:f>'[tabla_1_Fallecidos_y_reingresados(1).xlsx]Sheet1'!$D$2:$D$17</c:f>
              <c:numCache>
                <c:formatCode>###0.00</c:formatCode>
                <c:ptCount val="16"/>
                <c:pt idx="0">
                  <c:v>1</c:v>
                </c:pt>
                <c:pt idx="1">
                  <c:v>1.2</c:v>
                </c:pt>
                <c:pt idx="2">
                  <c:v>2.59</c:v>
                </c:pt>
                <c:pt idx="3">
                  <c:v>11.66</c:v>
                </c:pt>
                <c:pt idx="4">
                  <c:v>1</c:v>
                </c:pt>
                <c:pt idx="5">
                  <c:v>4.68</c:v>
                </c:pt>
                <c:pt idx="6">
                  <c:v>1</c:v>
                </c:pt>
                <c:pt idx="7">
                  <c:v>10.97</c:v>
                </c:pt>
                <c:pt idx="8">
                  <c:v>1</c:v>
                </c:pt>
                <c:pt idx="9">
                  <c:v>3.77</c:v>
                </c:pt>
                <c:pt idx="10">
                  <c:v>1</c:v>
                </c:pt>
                <c:pt idx="11">
                  <c:v>4.71</c:v>
                </c:pt>
                <c:pt idx="12">
                  <c:v>1</c:v>
                </c:pt>
                <c:pt idx="13">
                  <c:v>0.33</c:v>
                </c:pt>
                <c:pt idx="14">
                  <c:v>0.19</c:v>
                </c:pt>
              </c:numCache>
            </c:numRef>
          </c:xVal>
          <c:yVal>
            <c:numRef>
              <c:f>'[tabla_1_Fallecidos_y_reingresados(1).xlsx]Sheet1'!$G$2:$G$17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DFF-F949-9F58-49936A0829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5121960"/>
        <c:axId val="455113760"/>
      </c:scatterChart>
      <c:catAx>
        <c:axId val="4521829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>
              <a:defRPr sz="900" b="1" i="0" u="none" strike="noStrike" kern="1200" cap="none" spc="0" normalizeH="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452185904"/>
        <c:crosses val="autoZero"/>
        <c:auto val="1"/>
        <c:lblAlgn val="ctr"/>
        <c:lblOffset val="0"/>
        <c:noMultiLvlLbl val="0"/>
      </c:catAx>
      <c:valAx>
        <c:axId val="452185904"/>
        <c:scaling>
          <c:logBase val="10"/>
          <c:orientation val="minMax"/>
          <c:max val="15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##0" sourceLinked="0"/>
        <c:majorTickMark val="none"/>
        <c:minorTickMark val="none"/>
        <c:tickLblPos val="nextTo"/>
        <c:crossAx val="452182952"/>
        <c:crossesAt val="1"/>
        <c:crossBetween val="midCat"/>
      </c:valAx>
      <c:valAx>
        <c:axId val="455113760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455121960"/>
        <c:crosses val="max"/>
        <c:crossBetween val="midCat"/>
        <c:majorUnit val="0.5"/>
        <c:minorUnit val="0.5"/>
      </c:valAx>
      <c:valAx>
        <c:axId val="455121960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4551137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48431" y="1287038"/>
            <a:ext cx="6757146" cy="541246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1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Calibri"/>
              </a:rPr>
              <a:t>Zaida Fabiola Donoso Correa , Cinthya Paola Batres Erazo, Juan Antonio Durán Cueto, Beatriz Otilia Gómez Parra, Berman Barragán Pérez, Juan Antonio Riesco Miranda.</a:t>
            </a:r>
          </a:p>
          <a:p>
            <a:r>
              <a:rPr lang="es-ES" sz="1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Calibri"/>
              </a:rPr>
              <a:t>Servicio de Neumología-Complejo Hospitalario Universitario de Cáceres-España.</a:t>
            </a:r>
          </a:p>
          <a:p>
            <a:endParaRPr lang="es-ES" sz="1400">
              <a:latin typeface="Arial"/>
              <a:cs typeface="Calibri"/>
            </a:endParaRPr>
          </a:p>
          <a:p>
            <a:endParaRPr lang="es-ES" sz="900">
              <a:latin typeface="Arial"/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A3A01F9-79A1-0959-F261-A1A75D3506CC}"/>
              </a:ext>
            </a:extLst>
          </p:cNvPr>
          <p:cNvSpPr txBox="1"/>
          <p:nvPr/>
        </p:nvSpPr>
        <p:spPr>
          <a:xfrm>
            <a:off x="119247" y="2147918"/>
            <a:ext cx="3660998" cy="14157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>
                <a:latin typeface="Arial"/>
                <a:cs typeface="Calibri"/>
              </a:rPr>
              <a:t>1.INTRODUCCIÓN:</a:t>
            </a:r>
          </a:p>
          <a:p>
            <a:r>
              <a:rPr lang="es-ES" sz="1400">
                <a:solidFill>
                  <a:srgbClr val="242424"/>
                </a:solidFill>
                <a:latin typeface="Arial"/>
                <a:cs typeface="Segoe UI"/>
              </a:rPr>
              <a:t>El Síndrome de Agudización (SAE) se destaca como el principal factor pronóstico en el curso clínico de pacientes con EPOC, implicando un declive en la calidad de vida y una menor supervivencia.</a:t>
            </a:r>
            <a:endParaRPr lang="es-ES" sz="1400">
              <a:latin typeface="Arial"/>
              <a:cs typeface="Arial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2B38294-9AC2-5009-D68E-F8FF1AA9595E}"/>
              </a:ext>
            </a:extLst>
          </p:cNvPr>
          <p:cNvSpPr txBox="1"/>
          <p:nvPr/>
        </p:nvSpPr>
        <p:spPr>
          <a:xfrm>
            <a:off x="121857" y="3654886"/>
            <a:ext cx="3648449" cy="142154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>
                <a:latin typeface="Arial"/>
                <a:cs typeface="Calibri"/>
              </a:rPr>
              <a:t>2.OBJETIVOS:</a:t>
            </a:r>
          </a:p>
          <a:p>
            <a:r>
              <a:rPr lang="es-ES" sz="1400">
                <a:solidFill>
                  <a:srgbClr val="242424"/>
                </a:solidFill>
                <a:latin typeface="Arial"/>
                <a:cs typeface="Segoe UI"/>
              </a:rPr>
              <a:t>Evaluar la mortalidad relacionada con los reingresos hospitalarios en pacientes con EPOC "</a:t>
            </a:r>
            <a:r>
              <a:rPr lang="es-ES" sz="1400" err="1">
                <a:solidFill>
                  <a:srgbClr val="242424"/>
                </a:solidFill>
                <a:latin typeface="Arial"/>
                <a:cs typeface="Segoe UI"/>
              </a:rPr>
              <a:t>agudizador</a:t>
            </a:r>
            <a:r>
              <a:rPr lang="es-ES" sz="1400">
                <a:solidFill>
                  <a:srgbClr val="242424"/>
                </a:solidFill>
                <a:latin typeface="Arial"/>
                <a:cs typeface="Segoe UI"/>
              </a:rPr>
              <a:t>" y determinar los factores que contribuyen a un mayor riesgo de mortalidad en los mismos. </a:t>
            </a:r>
            <a:endParaRPr lang="es-ES" sz="1400">
              <a:latin typeface="Arial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2282097-79C7-D098-DC4C-C3714C6C173B}"/>
              </a:ext>
            </a:extLst>
          </p:cNvPr>
          <p:cNvSpPr txBox="1"/>
          <p:nvPr/>
        </p:nvSpPr>
        <p:spPr>
          <a:xfrm>
            <a:off x="4176107" y="2149289"/>
            <a:ext cx="4283295" cy="29238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>
                <a:latin typeface="Arial"/>
                <a:cs typeface="Calibri"/>
              </a:rPr>
              <a:t>3. MATERIAL Y MÉTODOS: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rgbClr val="242424"/>
                </a:solidFill>
                <a:latin typeface="Arial"/>
                <a:cs typeface="Calibri"/>
              </a:rPr>
              <a:t>Tipo de estudio: O</a:t>
            </a:r>
            <a:r>
              <a:rPr lang="es-ES" sz="1400">
                <a:solidFill>
                  <a:srgbClr val="242424"/>
                </a:solidFill>
                <a:latin typeface="Arial"/>
                <a:cs typeface="Segoe UI"/>
              </a:rPr>
              <a:t>bservacional de corte transversal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rgbClr val="242424"/>
                </a:solidFill>
                <a:latin typeface="Arial"/>
                <a:cs typeface="Segoe UI"/>
              </a:rPr>
              <a:t>Muestra: 96 pacientes - Cohorte "EPOCAGUDIZA" (septiembre 2022 y 2023).</a:t>
            </a:r>
            <a:br>
              <a:rPr lang="es-ES" sz="1400">
                <a:latin typeface="Arial"/>
                <a:cs typeface="Segoe UI"/>
              </a:rPr>
            </a:br>
            <a:r>
              <a:rPr lang="es-ES" sz="1400">
                <a:latin typeface="Arial"/>
                <a:cs typeface="Segoe UI"/>
              </a:rPr>
              <a:t>Análisis estadístico: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>
                <a:latin typeface="Arial"/>
                <a:cs typeface="Segoe UI"/>
              </a:rPr>
              <a:t>A</a:t>
            </a:r>
            <a:r>
              <a:rPr lang="es-ES" sz="1400">
                <a:solidFill>
                  <a:srgbClr val="242424"/>
                </a:solidFill>
                <a:latin typeface="Arial"/>
                <a:cs typeface="Segoe UI"/>
              </a:rPr>
              <a:t>nálisis descriptivo calculando frecuencia absoluta y relativa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rgbClr val="242424"/>
                </a:solidFill>
                <a:latin typeface="Arial"/>
                <a:cs typeface="Segoe UI"/>
              </a:rPr>
              <a:t>Análisis bivariado, calculando valor de p con chi cuadrado y Fisher.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400">
                <a:solidFill>
                  <a:srgbClr val="242424"/>
                </a:solidFill>
                <a:latin typeface="Arial"/>
                <a:cs typeface="Segoe UI"/>
              </a:rPr>
              <a:t>Modelo de regresión logística crudos y ajustados, calculando el </a:t>
            </a:r>
            <a:r>
              <a:rPr lang="es-ES" sz="1400" err="1">
                <a:solidFill>
                  <a:srgbClr val="242424"/>
                </a:solidFill>
                <a:latin typeface="Arial"/>
                <a:cs typeface="Segoe UI"/>
              </a:rPr>
              <a:t>odds</a:t>
            </a:r>
            <a:r>
              <a:rPr lang="es-ES" sz="1400">
                <a:solidFill>
                  <a:srgbClr val="242424"/>
                </a:solidFill>
                <a:latin typeface="Arial"/>
                <a:cs typeface="Segoe UI"/>
              </a:rPr>
              <a:t> ratio y los intervalos de confianza del 95%.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7A8032-36A7-E412-E106-CF25E1725758}"/>
              </a:ext>
            </a:extLst>
          </p:cNvPr>
          <p:cNvSpPr txBox="1"/>
          <p:nvPr/>
        </p:nvSpPr>
        <p:spPr>
          <a:xfrm>
            <a:off x="351082" y="715263"/>
            <a:ext cx="8437393" cy="6155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700">
                <a:latin typeface="Arial"/>
                <a:ea typeface="Calibri"/>
                <a:cs typeface="Calibri"/>
              </a:rPr>
              <a:t>INCIDENCIAS Y FACTORES PREDICTORES DE MORTALIDAD ASOCIADA A SAE EN UNA COHORTE DE PACIENTES CON EPOC ALTO RIESGO AGUDIZADOR.</a:t>
            </a:r>
            <a:endParaRPr lang="es-ES"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20">
            <a:extLst>
              <a:ext uri="{FF2B5EF4-FFF2-40B4-BE49-F238E27FC236}">
                <a16:creationId xmlns:a16="http://schemas.microsoft.com/office/drawing/2014/main" id="{0E6E908A-7FF1-4015-FF89-CFA84EB1ED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1228035"/>
              </p:ext>
            </p:extLst>
          </p:nvPr>
        </p:nvGraphicFramePr>
        <p:xfrm>
          <a:off x="1386279" y="560364"/>
          <a:ext cx="6856221" cy="3524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090AECEE-6347-C595-7354-D5BEB7410FBD}"/>
              </a:ext>
            </a:extLst>
          </p:cNvPr>
          <p:cNvSpPr txBox="1"/>
          <p:nvPr/>
        </p:nvSpPr>
        <p:spPr>
          <a:xfrm>
            <a:off x="0" y="4126445"/>
            <a:ext cx="8451271" cy="1015663"/>
          </a:xfrm>
          <a:prstGeom prst="rect">
            <a:avLst/>
          </a:prstGeom>
          <a:solidFill>
            <a:srgbClr val="FFFF99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>
                <a:latin typeface="Arial"/>
                <a:ea typeface="Calibri"/>
                <a:cs typeface="Calibri"/>
              </a:rPr>
              <a:t>5. CONCLUSIONES:</a:t>
            </a:r>
            <a:r>
              <a:rPr lang="es-ES">
                <a:ea typeface="Calibri"/>
                <a:cs typeface="Calibri"/>
              </a:rPr>
              <a:t> </a:t>
            </a:r>
          </a:p>
          <a:p>
            <a:r>
              <a:rPr lang="es-ES" sz="1400">
                <a:latin typeface="Arial"/>
                <a:ea typeface="Calibri"/>
                <a:cs typeface="Calibri"/>
              </a:rPr>
              <a:t>Existen cuatro factores que incrementan el riesgo de mortalidad:</a:t>
            </a:r>
          </a:p>
          <a:p>
            <a:r>
              <a:rPr lang="es-ES" sz="1400">
                <a:latin typeface="Arial"/>
                <a:ea typeface="Calibri"/>
                <a:cs typeface="Calibri"/>
              </a:rPr>
              <a:t>1.Edad Avanzada, 2.Necesidad de VMNI y </a:t>
            </a:r>
            <a:r>
              <a:rPr lang="es-ES" sz="1400" err="1">
                <a:latin typeface="Arial"/>
                <a:ea typeface="Calibri"/>
                <a:cs typeface="Calibri"/>
              </a:rPr>
              <a:t>oxígenoterapia</a:t>
            </a:r>
            <a:r>
              <a:rPr lang="es-ES" sz="1400">
                <a:latin typeface="Arial"/>
                <a:ea typeface="Calibri"/>
                <a:cs typeface="Calibri"/>
              </a:rPr>
              <a:t>, 3.Descompensación cardiaca, 4. Ausencia de vacunación antigripal y COVID 19.</a:t>
            </a:r>
            <a:endParaRPr lang="es-ES" sz="1400">
              <a:latin typeface="Arial"/>
              <a:cs typeface="Calibri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33265D-E0EB-7594-46DE-E79EB943210E}"/>
              </a:ext>
            </a:extLst>
          </p:cNvPr>
          <p:cNvSpPr txBox="1"/>
          <p:nvPr/>
        </p:nvSpPr>
        <p:spPr>
          <a:xfrm>
            <a:off x="2979782" y="72602"/>
            <a:ext cx="5033208" cy="646331"/>
          </a:xfrm>
          <a:prstGeom prst="rect">
            <a:avLst/>
          </a:prstGeom>
          <a:solidFill>
            <a:srgbClr val="ACC7F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>
                <a:latin typeface="Arial"/>
                <a:cs typeface="Calibri"/>
              </a:rPr>
              <a:t>4. RESULTADOS:</a:t>
            </a:r>
            <a:r>
              <a:rPr lang="es-ES">
                <a:cs typeface="Calibri"/>
              </a:rPr>
              <a:t> </a:t>
            </a:r>
          </a:p>
          <a:p>
            <a:r>
              <a:rPr lang="es-ES" sz="1400">
                <a:latin typeface="Arial"/>
                <a:cs typeface="Calibri"/>
              </a:rPr>
              <a:t>Factores que incrementan el riesgo de mortalidad</a:t>
            </a:r>
            <a:r>
              <a:rPr lang="es-ES"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244207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Presentación en pantalla (16:9)</PresentationFormat>
  <Slides>2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ZAIDA FABIOLA DONOSO CORREA</cp:lastModifiedBy>
  <cp:revision>2</cp:revision>
  <dcterms:created xsi:type="dcterms:W3CDTF">2024-02-05T13:08:18Z</dcterms:created>
  <dcterms:modified xsi:type="dcterms:W3CDTF">2024-02-28T18:07:13Z</dcterms:modified>
</cp:coreProperties>
</file>