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StF/QzaXHFQjC2Q90gEW+CFgF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1475" y="2167275"/>
            <a:ext cx="3661500" cy="2615400"/>
          </a:xfrm>
          <a:prstGeom prst="round2DiagRect">
            <a:avLst>
              <a:gd fmla="val 8421" name="adj1"/>
              <a:gd fmla="val 0" name="adj2"/>
            </a:avLst>
          </a:prstGeom>
          <a:noFill/>
          <a:ln cap="flat" cmpd="sng" w="19050">
            <a:solidFill>
              <a:srgbClr val="015C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 flipH="1">
            <a:off x="4478475" y="2167275"/>
            <a:ext cx="3974100" cy="2615400"/>
          </a:xfrm>
          <a:prstGeom prst="round2DiagRect">
            <a:avLst>
              <a:gd fmla="val 8421" name="adj1"/>
              <a:gd fmla="val 0" name="adj2"/>
            </a:avLst>
          </a:prstGeom>
          <a:noFill/>
          <a:ln cap="flat" cmpd="sng" w="19050">
            <a:solidFill>
              <a:srgbClr val="015C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 flipH="1" rot="10800000">
            <a:off x="1319375" y="1589050"/>
            <a:ext cx="1512300" cy="448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15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973900" y="112575"/>
            <a:ext cx="6760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0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SARCOPENIA COMO PREDICTOR DE REINGRESO A LOS 90 DÍAS EN SÍNDROME DE AGUDIZACIÓN DE LA EPOC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784875" y="875754"/>
            <a:ext cx="70005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Menéndez-Lobo A., Martin S., Ramos C., Hernández S., Lázaro J., González B., Pajares V., Romero A., Hoyas C., Hammadi A., Álvarez L., Alcázar-Navarrete B.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319375" y="1577124"/>
            <a:ext cx="15639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00225" y="2297025"/>
            <a:ext cx="35133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L</a:t>
            </a:r>
            <a:r>
              <a:rPr lang="es-ES">
                <a:solidFill>
                  <a:schemeClr val="dk1"/>
                </a:solidFill>
              </a:rPr>
              <a:t>a </a:t>
            </a:r>
            <a:r>
              <a:rPr b="1" lang="es-ES">
                <a:solidFill>
                  <a:schemeClr val="dk1"/>
                </a:solidFill>
              </a:rPr>
              <a:t>sarcopenia</a:t>
            </a:r>
            <a:r>
              <a:rPr lang="es-ES">
                <a:solidFill>
                  <a:schemeClr val="dk1"/>
                </a:solidFill>
              </a:rPr>
              <a:t> es frecuente entre pacientes con EPOC, asociándose con mayor mortalidad, sin embargo no es una medición realizada en la práctica clínica habitual. </a:t>
            </a:r>
            <a:r>
              <a:rPr lang="es-ES">
                <a:solidFill>
                  <a:schemeClr val="dk1"/>
                </a:solidFill>
              </a:rPr>
              <a:t> El objetivo de este estudio fue evaluar la sarcopenia mediante </a:t>
            </a:r>
            <a:r>
              <a:rPr b="1" lang="es-ES">
                <a:solidFill>
                  <a:schemeClr val="dk1"/>
                </a:solidFill>
              </a:rPr>
              <a:t>ecografía muscular del cuádriceps femoral</a:t>
            </a:r>
            <a:r>
              <a:rPr lang="es-ES">
                <a:solidFill>
                  <a:schemeClr val="dk1"/>
                </a:solidFill>
              </a:rPr>
              <a:t> en pacientes con EPOC ingresados por síndrome de agudización de la EPOC. 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4561450" y="2268525"/>
            <a:ext cx="3783900" cy="23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E</a:t>
            </a:r>
            <a:r>
              <a:rPr lang="es-ES">
                <a:solidFill>
                  <a:schemeClr val="dk1"/>
                </a:solidFill>
              </a:rPr>
              <a:t>studio observacional </a:t>
            </a:r>
            <a:r>
              <a:rPr b="1" lang="es-ES">
                <a:solidFill>
                  <a:schemeClr val="dk1"/>
                </a:solidFill>
              </a:rPr>
              <a:t>multicéntrico</a:t>
            </a:r>
            <a:r>
              <a:rPr lang="es-ES">
                <a:solidFill>
                  <a:schemeClr val="dk1"/>
                </a:solidFill>
              </a:rPr>
              <a:t> que incluyó pacientes adultos ingresados por SAE. A todos los pacientes se les realizó una ecografía de cuádriceps en las primeras 24 horas desde el ingreso y se valoró las medidas del </a:t>
            </a:r>
            <a:r>
              <a:rPr b="1" lang="es-ES">
                <a:solidFill>
                  <a:schemeClr val="dk1"/>
                </a:solidFill>
              </a:rPr>
              <a:t>recto femoral (RF)</a:t>
            </a:r>
            <a:r>
              <a:rPr lang="es-ES">
                <a:solidFill>
                  <a:schemeClr val="dk1"/>
                </a:solidFill>
              </a:rPr>
              <a:t>, determinando la presencia de sarcopenia si el grosor del RF era </a:t>
            </a:r>
            <a:r>
              <a:rPr b="1" lang="es-ES">
                <a:solidFill>
                  <a:schemeClr val="dk1"/>
                </a:solidFill>
              </a:rPr>
              <a:t>&lt;0.9cm (varones)</a:t>
            </a:r>
            <a:r>
              <a:rPr lang="es-ES">
                <a:solidFill>
                  <a:schemeClr val="dk1"/>
                </a:solidFill>
              </a:rPr>
              <a:t> y </a:t>
            </a:r>
            <a:r>
              <a:rPr b="1" lang="es-ES">
                <a:solidFill>
                  <a:schemeClr val="dk1"/>
                </a:solidFill>
              </a:rPr>
              <a:t>&lt;0.7cm (mujeres)</a:t>
            </a:r>
            <a:endParaRPr b="1"/>
          </a:p>
        </p:txBody>
      </p:sp>
      <p:sp>
        <p:nvSpPr>
          <p:cNvPr id="92" name="Google Shape;92;p1"/>
          <p:cNvSpPr/>
          <p:nvPr/>
        </p:nvSpPr>
        <p:spPr>
          <a:xfrm rot="10800000">
            <a:off x="5683575" y="1556313"/>
            <a:ext cx="1563900" cy="448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15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683575" y="1556361"/>
            <a:ext cx="15639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 flipH="1">
            <a:off x="4709075" y="3622950"/>
            <a:ext cx="3591900" cy="1391400"/>
          </a:xfrm>
          <a:prstGeom prst="round2DiagRect">
            <a:avLst>
              <a:gd fmla="val 8421" name="adj1"/>
              <a:gd fmla="val 0" name="adj2"/>
            </a:avLst>
          </a:prstGeom>
          <a:noFill/>
          <a:ln cap="flat" cmpd="sng" w="19050">
            <a:solidFill>
              <a:srgbClr val="015C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375" y="1340250"/>
            <a:ext cx="3129450" cy="278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7550" y="-49981"/>
            <a:ext cx="4519100" cy="33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4803550" y="3639000"/>
            <a:ext cx="34431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L</a:t>
            </a:r>
            <a:r>
              <a:rPr lang="es-ES">
                <a:solidFill>
                  <a:schemeClr val="dk1"/>
                </a:solidFill>
              </a:rPr>
              <a:t>os pacientes con diagnóstico ecográfico de sarcopenia tienen </a:t>
            </a:r>
            <a:r>
              <a:rPr b="1" lang="es-ES">
                <a:solidFill>
                  <a:schemeClr val="dk1"/>
                </a:solidFill>
              </a:rPr>
              <a:t>mayor gravedad según DECAF</a:t>
            </a:r>
            <a:r>
              <a:rPr lang="es-ES">
                <a:solidFill>
                  <a:schemeClr val="dk1"/>
                </a:solidFill>
              </a:rPr>
              <a:t>, no objetivando sin embargo una mayor probabilidad de reingreso a 90 días.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2" name="Google Shape;102;p2"/>
          <p:cNvSpPr/>
          <p:nvPr/>
        </p:nvSpPr>
        <p:spPr>
          <a:xfrm flipH="1" rot="10800000">
            <a:off x="1148200" y="743425"/>
            <a:ext cx="1357200" cy="448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15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1183799" y="750517"/>
            <a:ext cx="14046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 rot="10800000">
            <a:off x="2991725" y="4084538"/>
            <a:ext cx="1521600" cy="457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15C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2987675" y="4082159"/>
            <a:ext cx="152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b="1"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3972050" y="-153781"/>
            <a:ext cx="4716900" cy="35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