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8" roundtripDataSignature="AMtx7mjl1LYkQbo7fmtxHtPW4y0XaJId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4"/>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4"/>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5"/>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6"/>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7"/>
          <p:cNvSpPr txBox="1"/>
          <p:nvPr>
            <p:ph idx="1" type="body"/>
          </p:nvPr>
        </p:nvSpPr>
        <p:spPr>
          <a:xfrm>
            <a:off x="457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7"/>
          <p:cNvSpPr txBox="1"/>
          <p:nvPr>
            <p:ph idx="2" type="body"/>
          </p:nvPr>
        </p:nvSpPr>
        <p:spPr>
          <a:xfrm>
            <a:off x="4648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8"/>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8"/>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8"/>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45" name="Shape 45"/>
        <p:cNvGrpSpPr/>
        <p:nvPr/>
      </p:nvGrpSpPr>
      <p:grpSpPr>
        <a:xfrm>
          <a:off x="0" y="0"/>
          <a:ext cx="0" cy="0"/>
          <a:chOff x="0" y="0"/>
          <a:chExt cx="0" cy="0"/>
        </a:xfrm>
      </p:grpSpPr>
      <p:sp>
        <p:nvSpPr>
          <p:cNvPr id="46" name="Google Shape;46;p9"/>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1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1"/>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1"/>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2"/>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2"/>
          <p:cNvSpPr/>
          <p:nvPr>
            <p:ph idx="2" type="pic"/>
          </p:nvPr>
        </p:nvSpPr>
        <p:spPr>
          <a:xfrm>
            <a:off x="1792288" y="459581"/>
            <a:ext cx="5486400" cy="3086100"/>
          </a:xfrm>
          <a:prstGeom prst="rect">
            <a:avLst/>
          </a:prstGeom>
          <a:noFill/>
          <a:ln>
            <a:noFill/>
          </a:ln>
        </p:spPr>
      </p:sp>
      <p:sp>
        <p:nvSpPr>
          <p:cNvPr id="64" name="Google Shape;64;p12"/>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3"/>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4"/>
          <p:cNvSpPr txBox="1"/>
          <p:nvPr>
            <p:ph type="title"/>
          </p:nvPr>
        </p:nvSpPr>
        <p:spPr>
          <a:xfrm rot="5400000">
            <a:off x="6012656" y="771525"/>
            <a:ext cx="3290888"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4"/>
          <p:cNvSpPr txBox="1"/>
          <p:nvPr>
            <p:ph idx="1" type="body"/>
          </p:nvPr>
        </p:nvSpPr>
        <p:spPr>
          <a:xfrm rot="5400000">
            <a:off x="1821656" y="-1209675"/>
            <a:ext cx="3290888"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jpg"/><Relationship Id="rId6"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958700" y="49200"/>
            <a:ext cx="7185300" cy="11025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220000"/>
              <a:buFont typeface="Calibri"/>
              <a:buNone/>
            </a:pPr>
            <a:r>
              <a:rPr lang="es-ES" sz="2000">
                <a:highlight>
                  <a:srgbClr val="FFFFFF"/>
                </a:highlight>
                <a:latin typeface="Arial"/>
                <a:ea typeface="Arial"/>
                <a:cs typeface="Arial"/>
                <a:sym typeface="Arial"/>
              </a:rPr>
              <a:t>RENTABILIDAD DIAGNÓSTICA DE LA ECOGRAFÍA TORÁCICA DURANTE EL SÍNDROME DE AGUDIZACIÓN DE LA EPOC: ANÁLISIS INTERMEDIO DEL ESTUDIO GLANCE</a:t>
            </a:r>
            <a:endParaRPr sz="5400"/>
          </a:p>
        </p:txBody>
      </p:sp>
      <p:sp>
        <p:nvSpPr>
          <p:cNvPr id="85" name="Google Shape;85;p1"/>
          <p:cNvSpPr txBox="1"/>
          <p:nvPr/>
        </p:nvSpPr>
        <p:spPr>
          <a:xfrm>
            <a:off x="2158800" y="948450"/>
            <a:ext cx="6785100" cy="76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ES" sz="1300">
                <a:solidFill>
                  <a:schemeClr val="dk1"/>
                </a:solidFill>
                <a:latin typeface="Calibri"/>
                <a:ea typeface="Calibri"/>
                <a:cs typeface="Calibri"/>
                <a:sym typeface="Calibri"/>
              </a:rPr>
              <a:t>Hoyas-Sánchez C., Martín S., Ramos C., Hernández S., Lázaro J., González B., Pajares V., Menéndez A., Romero A., Hammadi A., Álvarez L., Alcázar- Navarrete B. </a:t>
            </a:r>
            <a:endParaRPr sz="1300">
              <a:solidFill>
                <a:schemeClr val="dk1"/>
              </a:solidFill>
              <a:latin typeface="Calibri"/>
              <a:ea typeface="Calibri"/>
              <a:cs typeface="Calibri"/>
              <a:sym typeface="Calibri"/>
            </a:endParaRPr>
          </a:p>
        </p:txBody>
      </p:sp>
      <p:sp>
        <p:nvSpPr>
          <p:cNvPr id="86" name="Google Shape;86;p1"/>
          <p:cNvSpPr/>
          <p:nvPr/>
        </p:nvSpPr>
        <p:spPr>
          <a:xfrm>
            <a:off x="1427550" y="1714650"/>
            <a:ext cx="1610400" cy="468900"/>
          </a:xfrm>
          <a:prstGeom prst="rect">
            <a:avLst/>
          </a:prstGeom>
          <a:solidFill>
            <a:srgbClr val="D9EAD3"/>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s-ES" sz="1600">
                <a:solidFill>
                  <a:schemeClr val="dk1"/>
                </a:solidFill>
                <a:latin typeface="Calibri"/>
                <a:ea typeface="Calibri"/>
                <a:cs typeface="Calibri"/>
                <a:sym typeface="Calibri"/>
              </a:rPr>
              <a:t>INTRODUCCIÓN</a:t>
            </a:r>
            <a:endParaRPr>
              <a:latin typeface="Calibri"/>
              <a:ea typeface="Calibri"/>
              <a:cs typeface="Calibri"/>
              <a:sym typeface="Calibri"/>
            </a:endParaRPr>
          </a:p>
        </p:txBody>
      </p:sp>
      <p:sp>
        <p:nvSpPr>
          <p:cNvPr id="87" name="Google Shape;87;p1"/>
          <p:cNvSpPr/>
          <p:nvPr/>
        </p:nvSpPr>
        <p:spPr>
          <a:xfrm>
            <a:off x="5608725" y="1714650"/>
            <a:ext cx="1610400" cy="468900"/>
          </a:xfrm>
          <a:prstGeom prst="rect">
            <a:avLst/>
          </a:prstGeom>
          <a:solidFill>
            <a:srgbClr val="D9EAD3"/>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ES" sz="1600">
                <a:solidFill>
                  <a:schemeClr val="dk1"/>
                </a:solidFill>
                <a:latin typeface="Calibri"/>
                <a:ea typeface="Calibri"/>
                <a:cs typeface="Calibri"/>
                <a:sym typeface="Calibri"/>
              </a:rPr>
              <a:t>METODOLOGÍA</a:t>
            </a:r>
            <a:endParaRPr>
              <a:latin typeface="Calibri"/>
              <a:ea typeface="Calibri"/>
              <a:cs typeface="Calibri"/>
              <a:sym typeface="Calibri"/>
            </a:endParaRPr>
          </a:p>
        </p:txBody>
      </p:sp>
      <p:sp>
        <p:nvSpPr>
          <p:cNvPr id="88" name="Google Shape;88;p1"/>
          <p:cNvSpPr/>
          <p:nvPr/>
        </p:nvSpPr>
        <p:spPr>
          <a:xfrm>
            <a:off x="333300" y="2308625"/>
            <a:ext cx="3798900" cy="2422500"/>
          </a:xfrm>
          <a:prstGeom prst="rect">
            <a:avLst/>
          </a:prstGeom>
          <a:solidFill>
            <a:schemeClr val="lt1"/>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s-ES" sz="1500">
                <a:solidFill>
                  <a:schemeClr val="dk1"/>
                </a:solidFill>
                <a:latin typeface="Calibri"/>
                <a:ea typeface="Calibri"/>
                <a:cs typeface="Calibri"/>
                <a:sym typeface="Calibri"/>
              </a:rPr>
              <a:t>La guía GesEPOC propone la valoración mediante ecografía torácica de los pacientes ingresados por un síndrome de agudización de la EPOC (SAE). Se desconoce la utilidad exacta de esta prueba diagnóstica en este grupo de pacientes. El objetivo de este estudio fue describir las características de la ecografía pulmonar en pacientes con EPOC atendidos durante un SAE grave.</a:t>
            </a:r>
            <a:endParaRPr sz="1300">
              <a:latin typeface="Calibri"/>
              <a:ea typeface="Calibri"/>
              <a:cs typeface="Calibri"/>
              <a:sym typeface="Calibri"/>
            </a:endParaRPr>
          </a:p>
        </p:txBody>
      </p:sp>
      <p:sp>
        <p:nvSpPr>
          <p:cNvPr id="89" name="Google Shape;89;p1"/>
          <p:cNvSpPr/>
          <p:nvPr/>
        </p:nvSpPr>
        <p:spPr>
          <a:xfrm>
            <a:off x="4483425" y="2308625"/>
            <a:ext cx="3861000" cy="2422500"/>
          </a:xfrm>
          <a:prstGeom prst="rect">
            <a:avLst/>
          </a:prstGeom>
          <a:solidFill>
            <a:schemeClr val="lt1"/>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s-ES" sz="1500">
                <a:solidFill>
                  <a:schemeClr val="dk1"/>
                </a:solidFill>
                <a:latin typeface="Calibri"/>
                <a:ea typeface="Calibri"/>
                <a:cs typeface="Calibri"/>
                <a:sym typeface="Calibri"/>
              </a:rPr>
              <a:t>Estudio observacional multicéntrico que incluyó pacientes adultos con diagnóstico de SAE grave que precisaron ingreso hospitalario. A todos se les realizó una ecografía pulmonar en las primeras 24 horas desde el ingreso y se valoró la puntuación del LUS-Score. El análisis de los datos fue realizado con Jamovi. Se consideró estadísticamente significativa una p&lt;0.05.</a:t>
            </a:r>
            <a:endParaRPr sz="13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p:nvPr/>
        </p:nvSpPr>
        <p:spPr>
          <a:xfrm>
            <a:off x="690950" y="989400"/>
            <a:ext cx="1610400" cy="468900"/>
          </a:xfrm>
          <a:prstGeom prst="rect">
            <a:avLst/>
          </a:prstGeom>
          <a:solidFill>
            <a:srgbClr val="D9EAD3"/>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ES" sz="1600">
                <a:solidFill>
                  <a:schemeClr val="dk1"/>
                </a:solidFill>
                <a:latin typeface="Calibri"/>
                <a:ea typeface="Calibri"/>
                <a:cs typeface="Calibri"/>
                <a:sym typeface="Calibri"/>
              </a:rPr>
              <a:t>RESULTADOS</a:t>
            </a:r>
            <a:endParaRPr>
              <a:latin typeface="Calibri"/>
              <a:ea typeface="Calibri"/>
              <a:cs typeface="Calibri"/>
              <a:sym typeface="Calibri"/>
            </a:endParaRPr>
          </a:p>
        </p:txBody>
      </p:sp>
      <p:pic>
        <p:nvPicPr>
          <p:cNvPr id="95" name="Google Shape;95;p2"/>
          <p:cNvPicPr preferRelativeResize="0"/>
          <p:nvPr/>
        </p:nvPicPr>
        <p:blipFill>
          <a:blip r:embed="rId3">
            <a:alphaModFix/>
          </a:blip>
          <a:stretch>
            <a:fillRect/>
          </a:stretch>
        </p:blipFill>
        <p:spPr>
          <a:xfrm>
            <a:off x="3468300" y="433402"/>
            <a:ext cx="2207400" cy="3617871"/>
          </a:xfrm>
          <a:prstGeom prst="rect">
            <a:avLst/>
          </a:prstGeom>
          <a:noFill/>
          <a:ln>
            <a:noFill/>
          </a:ln>
        </p:spPr>
      </p:pic>
      <p:pic>
        <p:nvPicPr>
          <p:cNvPr id="96" name="Google Shape;96;p2"/>
          <p:cNvPicPr preferRelativeResize="0"/>
          <p:nvPr/>
        </p:nvPicPr>
        <p:blipFill>
          <a:blip r:embed="rId4">
            <a:alphaModFix/>
          </a:blip>
          <a:stretch>
            <a:fillRect/>
          </a:stretch>
        </p:blipFill>
        <p:spPr>
          <a:xfrm>
            <a:off x="80500" y="1728325"/>
            <a:ext cx="2962075" cy="3025300"/>
          </a:xfrm>
          <a:prstGeom prst="rect">
            <a:avLst/>
          </a:prstGeom>
          <a:noFill/>
          <a:ln>
            <a:noFill/>
          </a:ln>
        </p:spPr>
      </p:pic>
      <p:pic>
        <p:nvPicPr>
          <p:cNvPr id="97" name="Google Shape;97;p2"/>
          <p:cNvPicPr preferRelativeResize="0"/>
          <p:nvPr/>
        </p:nvPicPr>
        <p:blipFill>
          <a:blip r:embed="rId5">
            <a:alphaModFix/>
          </a:blip>
          <a:stretch>
            <a:fillRect/>
          </a:stretch>
        </p:blipFill>
        <p:spPr>
          <a:xfrm>
            <a:off x="2971705" y="1728325"/>
            <a:ext cx="496391" cy="3025300"/>
          </a:xfrm>
          <a:prstGeom prst="rect">
            <a:avLst/>
          </a:prstGeom>
          <a:noFill/>
          <a:ln>
            <a:noFill/>
          </a:ln>
        </p:spPr>
      </p:pic>
      <p:sp>
        <p:nvSpPr>
          <p:cNvPr id="98" name="Google Shape;98;p2"/>
          <p:cNvSpPr/>
          <p:nvPr/>
        </p:nvSpPr>
        <p:spPr>
          <a:xfrm>
            <a:off x="6377325" y="989388"/>
            <a:ext cx="1610400" cy="468900"/>
          </a:xfrm>
          <a:prstGeom prst="rect">
            <a:avLst/>
          </a:prstGeom>
          <a:solidFill>
            <a:srgbClr val="D9EAD3"/>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ES" sz="1600">
                <a:solidFill>
                  <a:schemeClr val="dk1"/>
                </a:solidFill>
                <a:latin typeface="Calibri"/>
                <a:ea typeface="Calibri"/>
                <a:cs typeface="Calibri"/>
                <a:sym typeface="Calibri"/>
              </a:rPr>
              <a:t>CONCLUSIONES</a:t>
            </a:r>
            <a:endParaRPr>
              <a:latin typeface="Calibri"/>
              <a:ea typeface="Calibri"/>
              <a:cs typeface="Calibri"/>
              <a:sym typeface="Calibri"/>
            </a:endParaRPr>
          </a:p>
        </p:txBody>
      </p:sp>
      <p:sp>
        <p:nvSpPr>
          <p:cNvPr id="99" name="Google Shape;99;p2"/>
          <p:cNvSpPr/>
          <p:nvPr/>
        </p:nvSpPr>
        <p:spPr>
          <a:xfrm>
            <a:off x="5752100" y="1968075"/>
            <a:ext cx="3182700" cy="2213100"/>
          </a:xfrm>
          <a:prstGeom prst="rect">
            <a:avLst/>
          </a:prstGeom>
          <a:solidFill>
            <a:schemeClr val="lt1"/>
          </a:solidFill>
          <a:ln cap="flat" cmpd="sng" w="38100">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just">
              <a:spcBef>
                <a:spcPts val="0"/>
              </a:spcBef>
              <a:spcAft>
                <a:spcPts val="0"/>
              </a:spcAft>
              <a:buNone/>
            </a:pPr>
            <a:r>
              <a:rPr lang="es-ES" sz="1300">
                <a:solidFill>
                  <a:schemeClr val="dk1"/>
                </a:solidFill>
                <a:latin typeface="Calibri"/>
                <a:ea typeface="Calibri"/>
                <a:cs typeface="Calibri"/>
                <a:sym typeface="Calibri"/>
              </a:rPr>
              <a:t> </a:t>
            </a:r>
            <a:r>
              <a:rPr lang="es-ES">
                <a:solidFill>
                  <a:schemeClr val="dk1"/>
                </a:solidFill>
                <a:latin typeface="Calibri"/>
                <a:ea typeface="Calibri"/>
                <a:cs typeface="Calibri"/>
                <a:sym typeface="Calibri"/>
              </a:rPr>
              <a:t>L</a:t>
            </a:r>
            <a:r>
              <a:rPr lang="es-ES" sz="1500">
                <a:solidFill>
                  <a:schemeClr val="dk1"/>
                </a:solidFill>
                <a:latin typeface="Calibri"/>
                <a:ea typeface="Calibri"/>
                <a:cs typeface="Calibri"/>
                <a:sym typeface="Calibri"/>
              </a:rPr>
              <a:t>a ecografía torácica tiene una alta sensibilidad y VPN en el diagnóstico de infiltrados parenquimatosos durante un SAE. La presencia de infiltrado pulmonar no aumenta el riesgo de desenlaces en los pacientes ingresados por SAE.</a:t>
            </a:r>
            <a:endParaRPr sz="1300">
              <a:latin typeface="Calibri"/>
              <a:ea typeface="Calibri"/>
              <a:cs typeface="Calibri"/>
              <a:sym typeface="Calibri"/>
            </a:endParaRPr>
          </a:p>
        </p:txBody>
      </p:sp>
      <p:pic>
        <p:nvPicPr>
          <p:cNvPr id="100" name="Google Shape;100;p2"/>
          <p:cNvPicPr preferRelativeResize="0"/>
          <p:nvPr/>
        </p:nvPicPr>
        <p:blipFill>
          <a:blip r:embed="rId6">
            <a:alphaModFix/>
          </a:blip>
          <a:stretch>
            <a:fillRect/>
          </a:stretch>
        </p:blipFill>
        <p:spPr>
          <a:xfrm>
            <a:off x="3678125" y="4118338"/>
            <a:ext cx="1787750" cy="742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2024-02-05T13:08:18Z</dcterms:created>
  <dc:creator>LUNA</dc:creator>
</cp:coreProperties>
</file>