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D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2"/>
  </p:normalViewPr>
  <p:slideViewPr>
    <p:cSldViewPr>
      <p:cViewPr varScale="1">
        <p:scale>
          <a:sx n="148" d="100"/>
          <a:sy n="148" d="100"/>
        </p:scale>
        <p:origin x="60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17/2/24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7DB89854-1AFF-F1E6-F8ED-F680372B0F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39006">
            <a:off x="242516" y="422184"/>
            <a:ext cx="1301525" cy="16212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D810668D-9995-DA39-CA56-D50000A5CB3E}"/>
              </a:ext>
            </a:extLst>
          </p:cNvPr>
          <p:cNvSpPr/>
          <p:nvPr/>
        </p:nvSpPr>
        <p:spPr>
          <a:xfrm>
            <a:off x="107504" y="1941761"/>
            <a:ext cx="3960440" cy="3099965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6F87B4D-2894-1B48-E4AB-BBDF669E0B87}"/>
              </a:ext>
            </a:extLst>
          </p:cNvPr>
          <p:cNvSpPr txBox="1"/>
          <p:nvPr/>
        </p:nvSpPr>
        <p:spPr>
          <a:xfrm>
            <a:off x="1702172" y="43403"/>
            <a:ext cx="73343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Quotes Caps" pitchFamily="2" charset="77"/>
                <a:ea typeface="Calibri" panose="020F0502020204030204" pitchFamily="34" charset="0"/>
                <a:cs typeface="Modak" pitchFamily="2" charset="77"/>
              </a:rPr>
              <a:t>EVALUACIÓN DE LA RENTABILIDAD DIAGNÓSTICA DEL EBUS-TBNA EN PATOLOGÍA TUMORAL EN EL HOSPITAL DE JEREZ DE LA FRONTERA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4CBAC31-ED46-E538-A679-1E678673645C}"/>
              </a:ext>
            </a:extLst>
          </p:cNvPr>
          <p:cNvSpPr txBox="1"/>
          <p:nvPr/>
        </p:nvSpPr>
        <p:spPr>
          <a:xfrm>
            <a:off x="1562240" y="1306429"/>
            <a:ext cx="74834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50" b="1" dirty="0"/>
              <a:t>Autores</a:t>
            </a:r>
            <a:r>
              <a:rPr lang="es-ES" sz="1050" dirty="0"/>
              <a:t>: S. Rivera Gómez</a:t>
            </a:r>
            <a:r>
              <a:rPr lang="es-ES" sz="1050" baseline="30000" dirty="0"/>
              <a:t>1</a:t>
            </a:r>
            <a:r>
              <a:rPr lang="es-ES" sz="1050" dirty="0"/>
              <a:t>, P. Muñoz Zara</a:t>
            </a:r>
            <a:r>
              <a:rPr lang="es-ES" sz="1050" baseline="30000" dirty="0"/>
              <a:t>2</a:t>
            </a:r>
            <a:r>
              <a:rPr lang="es-ES" sz="1050" dirty="0"/>
              <a:t>, S. García Morales</a:t>
            </a:r>
            <a:r>
              <a:rPr lang="es-ES" sz="1050" baseline="30000" dirty="0"/>
              <a:t>2</a:t>
            </a:r>
            <a:r>
              <a:rPr lang="es-ES" sz="1050" dirty="0"/>
              <a:t>, M. Utrero Rico</a:t>
            </a:r>
            <a:r>
              <a:rPr lang="es-ES" sz="1050" baseline="30000" dirty="0"/>
              <a:t>2 </a:t>
            </a:r>
            <a:r>
              <a:rPr lang="es-ES" sz="1050" dirty="0"/>
              <a:t>, I. Romero Espejo</a:t>
            </a:r>
            <a:r>
              <a:rPr lang="es-ES" sz="1050" baseline="30000" dirty="0"/>
              <a:t>2</a:t>
            </a:r>
            <a:r>
              <a:rPr lang="es-ES" sz="1050" dirty="0"/>
              <a:t> y J.G. Soto Campos</a:t>
            </a:r>
            <a:r>
              <a:rPr lang="es-ES" sz="1050" baseline="30000" dirty="0"/>
              <a:t>2 </a:t>
            </a:r>
            <a:r>
              <a:rPr lang="es-ES" sz="1050" dirty="0"/>
              <a:t>.</a:t>
            </a:r>
          </a:p>
          <a:p>
            <a:pPr algn="ctr"/>
            <a:r>
              <a:rPr lang="es-ES" sz="1050" baseline="30000" dirty="0"/>
              <a:t>1 </a:t>
            </a:r>
            <a:r>
              <a:rPr lang="es-ES" sz="1050" dirty="0"/>
              <a:t>y</a:t>
            </a:r>
            <a:r>
              <a:rPr lang="es-ES" sz="1050" baseline="30000" dirty="0"/>
              <a:t> 2</a:t>
            </a:r>
            <a:r>
              <a:rPr lang="es-ES" sz="1050" dirty="0"/>
              <a:t>:  Servicio de Neumología del Hospital de Jerez de la Frontera, Cádiz.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1508B3-0295-ACF1-C6B2-F8DDF6D34DB9}"/>
              </a:ext>
            </a:extLst>
          </p:cNvPr>
          <p:cNvSpPr txBox="1"/>
          <p:nvPr/>
        </p:nvSpPr>
        <p:spPr>
          <a:xfrm>
            <a:off x="269637" y="1917590"/>
            <a:ext cx="3547560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INTRODUCCIÓN:</a:t>
            </a:r>
          </a:p>
          <a:p>
            <a:pPr algn="l"/>
            <a:endParaRPr lang="es-ES" sz="900" b="1" dirty="0">
              <a:ln>
                <a:solidFill>
                  <a:srgbClr val="00B050"/>
                </a:solidFill>
              </a:ln>
              <a:solidFill>
                <a:srgbClr val="81D77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ES" sz="12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punción aspiración transbronquial con aguja guiada por ultrasonido endobronquial (EBUS-TBNA) es una técnica de gran utilidad en el estudio de lesiones mediastínicas.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2F9F0AA-40F4-5691-A054-738E00FE0234}"/>
              </a:ext>
            </a:extLst>
          </p:cNvPr>
          <p:cNvSpPr txBox="1"/>
          <p:nvPr/>
        </p:nvSpPr>
        <p:spPr>
          <a:xfrm>
            <a:off x="4382270" y="1941761"/>
            <a:ext cx="449209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MATERIALES Y MÉTODOS:</a:t>
            </a:r>
          </a:p>
          <a:p>
            <a:pPr algn="just"/>
            <a:endParaRPr lang="es-ES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Pacientes en estudio por lesiones torácicas sospechosas de malignidad, sometidos a EBUS-TBNA en el Hospital de Jerez de la Frontera, durante un año.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073C688-CB22-BAD5-5AD0-FE3E795F0F27}"/>
              </a:ext>
            </a:extLst>
          </p:cNvPr>
          <p:cNvSpPr txBox="1"/>
          <p:nvPr/>
        </p:nvSpPr>
        <p:spPr>
          <a:xfrm>
            <a:off x="1900117" y="3432598"/>
            <a:ext cx="19832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Evaluar </a:t>
            </a:r>
            <a:r>
              <a:rPr lang="es-ES" sz="12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rentabilidad de las muestras obtenidas por esta técnica, tras el primer año realizando EBUS en el Hospital de Jerez de la Frontera.</a:t>
            </a:r>
          </a:p>
          <a:p>
            <a:endParaRPr lang="es-ES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42B2B4A-8781-FCE3-7209-A54BD10450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t="5201" r="8348" b="2401"/>
          <a:stretch/>
        </p:blipFill>
        <p:spPr>
          <a:xfrm>
            <a:off x="269637" y="3211339"/>
            <a:ext cx="1696744" cy="1646840"/>
          </a:xfrm>
          <a:prstGeom prst="rect">
            <a:avLst/>
          </a:prstGeom>
        </p:spPr>
      </p:pic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1A7C3AEF-DD80-1FC5-1796-41419C2F5A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610881"/>
              </p:ext>
            </p:extLst>
          </p:nvPr>
        </p:nvGraphicFramePr>
        <p:xfrm>
          <a:off x="4430559" y="3009907"/>
          <a:ext cx="4452214" cy="1859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91574">
                  <a:extLst>
                    <a:ext uri="{9D8B030D-6E8A-4147-A177-3AD203B41FA5}">
                      <a16:colId xmlns:a16="http://schemas.microsoft.com/office/drawing/2014/main" val="1877474271"/>
                    </a:ext>
                  </a:extLst>
                </a:gridCol>
                <a:gridCol w="2260640">
                  <a:extLst>
                    <a:ext uri="{9D8B030D-6E8A-4147-A177-3AD203B41FA5}">
                      <a16:colId xmlns:a16="http://schemas.microsoft.com/office/drawing/2014/main" val="2728044300"/>
                    </a:ext>
                  </a:extLst>
                </a:gridCol>
              </a:tblGrid>
              <a:tr h="300064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VARIABLE PRINCIPAL:</a:t>
                      </a:r>
                    </a:p>
                  </a:txBody>
                  <a:tcPr>
                    <a:solidFill>
                      <a:schemeClr val="accent3">
                        <a:alpha val="529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VARIABLES SECUNDARIAS:</a:t>
                      </a:r>
                    </a:p>
                  </a:txBody>
                  <a:tcPr>
                    <a:solidFill>
                      <a:schemeClr val="accent3">
                        <a:alpha val="5295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484112"/>
                  </a:ext>
                </a:extLst>
              </a:tr>
              <a:tr h="1530323">
                <a:tc>
                  <a:txBody>
                    <a:bodyPr/>
                    <a:lstStyle/>
                    <a:p>
                      <a:pPr algn="l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· Evidencia de tejido linfoide en la muestra.</a:t>
                      </a:r>
                    </a:p>
                  </a:txBody>
                  <a:tcPr>
                    <a:solidFill>
                      <a:schemeClr val="accent3">
                        <a:tint val="40000"/>
                        <a:alpha val="529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· Número de estaciones ganglionares puncionadas.</a:t>
                      </a:r>
                    </a:p>
                    <a:p>
                      <a:pPr algn="l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· Número de pases.</a:t>
                      </a:r>
                    </a:p>
                    <a:p>
                      <a:pPr algn="l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· Modelo de aguja.</a:t>
                      </a:r>
                    </a:p>
                    <a:p>
                      <a:pPr algn="l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· Complicaciones de la prueba.</a:t>
                      </a:r>
                    </a:p>
                    <a:p>
                      <a:pPr algn="l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· Dosis de sedación.</a:t>
                      </a:r>
                    </a:p>
                    <a:p>
                      <a:pPr algn="l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· Diagnóstico anatomopatológico.</a:t>
                      </a:r>
                    </a:p>
                  </a:txBody>
                  <a:tcPr>
                    <a:solidFill>
                      <a:schemeClr val="accent3">
                        <a:tint val="40000"/>
                        <a:alpha val="5295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756742"/>
                  </a:ext>
                </a:extLst>
              </a:tr>
            </a:tbl>
          </a:graphicData>
        </a:graphic>
      </p:graphicFrame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BA485586-7677-6B28-9893-7C62A454F88B}"/>
              </a:ext>
            </a:extLst>
          </p:cNvPr>
          <p:cNvSpPr/>
          <p:nvPr/>
        </p:nvSpPr>
        <p:spPr>
          <a:xfrm>
            <a:off x="4276836" y="1882615"/>
            <a:ext cx="4759660" cy="3260885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CFDA038A-0D6B-A2CB-C58E-51ED08F7AB3B}"/>
              </a:ext>
            </a:extLst>
          </p:cNvPr>
          <p:cNvSpPr/>
          <p:nvPr/>
        </p:nvSpPr>
        <p:spPr>
          <a:xfrm>
            <a:off x="395536" y="3579862"/>
            <a:ext cx="8168137" cy="129614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06EDCB6-F5B4-9985-2B17-B42EEA45FB7B}"/>
              </a:ext>
            </a:extLst>
          </p:cNvPr>
          <p:cNvSpPr txBox="1"/>
          <p:nvPr/>
        </p:nvSpPr>
        <p:spPr>
          <a:xfrm>
            <a:off x="2828191" y="376386"/>
            <a:ext cx="348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  <a:r>
              <a:rPr lang="es-ES" b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5EE15CF-4B3E-BAFA-4219-4B6E9402A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40" y="956093"/>
            <a:ext cx="2174950" cy="239292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9155B58-BA98-BC72-4F4F-7E4BBA737D76}"/>
              </a:ext>
            </a:extLst>
          </p:cNvPr>
          <p:cNvSpPr txBox="1"/>
          <p:nvPr/>
        </p:nvSpPr>
        <p:spPr>
          <a:xfrm>
            <a:off x="2627784" y="3637718"/>
            <a:ext cx="3487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CONCLUSIÓN:</a:t>
            </a:r>
          </a:p>
          <a:p>
            <a:pPr algn="ctr"/>
            <a:endParaRPr lang="es-ES" sz="2400" b="1" dirty="0">
              <a:ln>
                <a:solidFill>
                  <a:schemeClr val="tx1"/>
                </a:solidFill>
              </a:ln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C58C75F-0DE3-60F6-086D-D890B761943D}"/>
              </a:ext>
            </a:extLst>
          </p:cNvPr>
          <p:cNvSpPr txBox="1"/>
          <p:nvPr/>
        </p:nvSpPr>
        <p:spPr>
          <a:xfrm>
            <a:off x="417604" y="3918307"/>
            <a:ext cx="816813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1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EBUS-TBNA es una técnica segura y con buena tolerancia empleada en el estudio de adenopatías mediastínicas. En nuestra serie, esta técnica fue diagnóstica en el 71,05%.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D93B2BF-536F-9FC3-FC38-CD011E8DA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" y="1199434"/>
            <a:ext cx="3753070" cy="217678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9ADA09A-7FF2-A51F-2944-813B632C23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" r="7205"/>
          <a:stretch/>
        </p:blipFill>
        <p:spPr>
          <a:xfrm>
            <a:off x="5937390" y="1101062"/>
            <a:ext cx="3206610" cy="20438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234</Words>
  <Application>Microsoft Macintosh PowerPoint</Application>
  <PresentationFormat>Presentación en pantalla (16:9)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</vt:lpstr>
      <vt:lpstr>Calibri</vt:lpstr>
      <vt:lpstr>Quotes Caps</vt:lpstr>
      <vt:lpstr>Tahoma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4</cp:revision>
  <dcterms:created xsi:type="dcterms:W3CDTF">2024-02-05T13:08:18Z</dcterms:created>
  <dcterms:modified xsi:type="dcterms:W3CDTF">2024-02-17T12:28:11Z</dcterms:modified>
</cp:coreProperties>
</file>