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765" y="2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50521899562768"/>
          <c:y val="0.11816441686240908"/>
          <c:w val="0.68872966529346846"/>
          <c:h val="0.28917970887738731"/>
        </c:manualLayout>
      </c:layout>
      <c:barChart>
        <c:barDir val="bar"/>
        <c:grouping val="clustered"/>
        <c:varyColors val="0"/>
        <c:ser>
          <c:idx val="0"/>
          <c:order val="0"/>
          <c:tx>
            <c:strRef>
              <c:f>Hoja1!$B$1</c:f>
              <c:strCache>
                <c:ptCount val="1"/>
                <c:pt idx="0">
                  <c:v>HOMBRES</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SEXO</c:v>
                </c:pt>
              </c:strCache>
            </c:strRef>
          </c:cat>
          <c:val>
            <c:numRef>
              <c:f>Hoja1!$B$2</c:f>
              <c:numCache>
                <c:formatCode>General</c:formatCode>
                <c:ptCount val="1"/>
                <c:pt idx="0">
                  <c:v>269</c:v>
                </c:pt>
              </c:numCache>
            </c:numRef>
          </c:val>
          <c:extLst>
            <c:ext xmlns:c16="http://schemas.microsoft.com/office/drawing/2014/chart" uri="{C3380CC4-5D6E-409C-BE32-E72D297353CC}">
              <c16:uniqueId val="{00000000-FECD-4537-89A5-0F334A6B5782}"/>
            </c:ext>
          </c:extLst>
        </c:ser>
        <c:ser>
          <c:idx val="1"/>
          <c:order val="1"/>
          <c:tx>
            <c:strRef>
              <c:f>Hoja1!$C$1</c:f>
              <c:strCache>
                <c:ptCount val="1"/>
                <c:pt idx="0">
                  <c:v>MUJERES</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c:f>
              <c:strCache>
                <c:ptCount val="1"/>
                <c:pt idx="0">
                  <c:v>SEXO</c:v>
                </c:pt>
              </c:strCache>
            </c:strRef>
          </c:cat>
          <c:val>
            <c:numRef>
              <c:f>Hoja1!$C$2</c:f>
              <c:numCache>
                <c:formatCode>General</c:formatCode>
                <c:ptCount val="1"/>
                <c:pt idx="0">
                  <c:v>220</c:v>
                </c:pt>
              </c:numCache>
            </c:numRef>
          </c:val>
          <c:extLst>
            <c:ext xmlns:c16="http://schemas.microsoft.com/office/drawing/2014/chart" uri="{C3380CC4-5D6E-409C-BE32-E72D297353CC}">
              <c16:uniqueId val="{00000001-FECD-4537-89A5-0F334A6B5782}"/>
            </c:ext>
          </c:extLst>
        </c:ser>
        <c:dLbls>
          <c:dLblPos val="inEnd"/>
          <c:showLegendKey val="0"/>
          <c:showVal val="1"/>
          <c:showCatName val="0"/>
          <c:showSerName val="0"/>
          <c:showPercent val="0"/>
          <c:showBubbleSize val="0"/>
        </c:dLbls>
        <c:gapWidth val="326"/>
        <c:overlap val="-58"/>
        <c:axId val="1561739472"/>
        <c:axId val="1455294415"/>
      </c:barChart>
      <c:catAx>
        <c:axId val="1561739472"/>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455294415"/>
        <c:crosses val="autoZero"/>
        <c:auto val="1"/>
        <c:lblAlgn val="ctr"/>
        <c:lblOffset val="100"/>
        <c:noMultiLvlLbl val="0"/>
      </c:catAx>
      <c:valAx>
        <c:axId val="1455294415"/>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561739472"/>
        <c:crosses val="autoZero"/>
        <c:crossBetween val="between"/>
      </c:valAx>
      <c:spPr>
        <a:noFill/>
        <a:ln>
          <a:noFill/>
        </a:ln>
        <a:effectLst/>
      </c:spPr>
    </c:plotArea>
    <c:legend>
      <c:legendPos val="b"/>
      <c:layout>
        <c:manualLayout>
          <c:xMode val="edge"/>
          <c:yMode val="edge"/>
          <c:x val="0.14197364986849645"/>
          <c:y val="0.5866816957489166"/>
          <c:w val="0.71605231416918025"/>
          <c:h val="9.726841550532849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dirty="0"/>
              <a:t>ALTERACIONES ECG</a:t>
            </a:r>
          </a:p>
        </c:rich>
      </c:tx>
      <c:layout>
        <c:manualLayout>
          <c:xMode val="edge"/>
          <c:yMode val="edge"/>
          <c:x val="0.51031428606698026"/>
          <c:y val="0.10526756947640738"/>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tx>
            <c:strRef>
              <c:f>Hoja1!$B$1</c:f>
              <c:strCache>
                <c:ptCount val="1"/>
                <c:pt idx="0">
                  <c:v>ALTERACIONES ECG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FE7-4B79-9749-312E95557C3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FE7-4B79-9749-312E95557C3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SI</c:v>
                </c:pt>
                <c:pt idx="1">
                  <c:v>No</c:v>
                </c:pt>
              </c:strCache>
            </c:strRef>
          </c:cat>
          <c:val>
            <c:numRef>
              <c:f>Hoja1!$B$2:$B$3</c:f>
              <c:numCache>
                <c:formatCode>General</c:formatCode>
                <c:ptCount val="2"/>
                <c:pt idx="0">
                  <c:v>56.9</c:v>
                </c:pt>
                <c:pt idx="1">
                  <c:v>43.1</c:v>
                </c:pt>
              </c:numCache>
            </c:numRef>
          </c:val>
          <c:extLst>
            <c:ext xmlns:c16="http://schemas.microsoft.com/office/drawing/2014/chart" uri="{C3380CC4-5D6E-409C-BE32-E72D297353CC}">
              <c16:uniqueId val="{00000000-EF9A-4C35-A3A5-E5A6E7C66E2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3348311019940549E-2"/>
          <c:y val="0.14196813756893109"/>
          <c:w val="0.8533033779601189"/>
          <c:h val="0.47074347105647169"/>
        </c:manualLayout>
      </c:layout>
      <c:pie3DChart>
        <c:varyColors val="1"/>
        <c:ser>
          <c:idx val="0"/>
          <c:order val="0"/>
          <c:tx>
            <c:strRef>
              <c:f>Hoja1!$B$1</c:f>
              <c:strCache>
                <c:ptCount val="1"/>
                <c:pt idx="0">
                  <c:v>Columna1</c:v>
                </c:pt>
              </c:strCache>
            </c:strRef>
          </c:tx>
          <c:dPt>
            <c:idx val="0"/>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1-93B4-49AC-AD92-2EF71AC221BF}"/>
              </c:ext>
            </c:extLst>
          </c:dPt>
          <c:dPt>
            <c:idx val="1"/>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3-93B4-49AC-AD92-2EF71AC221B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s-E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Menores </c:v>
                </c:pt>
                <c:pt idx="1">
                  <c:v>Mayores </c:v>
                </c:pt>
              </c:strCache>
            </c:strRef>
          </c:cat>
          <c:val>
            <c:numRef>
              <c:f>Hoja1!$B$2:$B$3</c:f>
              <c:numCache>
                <c:formatCode>General</c:formatCode>
                <c:ptCount val="2"/>
                <c:pt idx="0">
                  <c:v>26.8</c:v>
                </c:pt>
                <c:pt idx="1">
                  <c:v>30.1</c:v>
                </c:pt>
              </c:numCache>
            </c:numRef>
          </c:val>
          <c:extLst>
            <c:ext xmlns:c16="http://schemas.microsoft.com/office/drawing/2014/chart" uri="{C3380CC4-5D6E-409C-BE32-E72D297353CC}">
              <c16:uniqueId val="{00000000-6CF0-420F-B037-279C64371DFB}"/>
            </c:ext>
          </c:extLst>
        </c:ser>
        <c:dLbls>
          <c:dLblPos val="ctr"/>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5.0274307982049876E-2"/>
          <c:y val="0.59087035669172094"/>
          <c:w val="0.89945085899430399"/>
          <c:h val="0.22347900187198447"/>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21/02/2024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descr="Imagen que contiene Forma&#10;&#10;Descripción generada automáticamente">
            <a:extLst>
              <a:ext uri="{FF2B5EF4-FFF2-40B4-BE49-F238E27FC236}">
                <a16:creationId xmlns:a16="http://schemas.microsoft.com/office/drawing/2014/main" id="{33BD0BDD-06FD-4D87-2903-5BF97DB57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3642" y="1141687"/>
            <a:ext cx="2185992" cy="407970"/>
          </a:xfrm>
          <a:prstGeom prst="rect">
            <a:avLst/>
          </a:prstGeom>
        </p:spPr>
      </p:pic>
      <p:pic>
        <p:nvPicPr>
          <p:cNvPr id="16" name="Imagen 15">
            <a:extLst>
              <a:ext uri="{FF2B5EF4-FFF2-40B4-BE49-F238E27FC236}">
                <a16:creationId xmlns:a16="http://schemas.microsoft.com/office/drawing/2014/main" id="{A858ABD6-1947-BFD8-DCA7-74B4CC5307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5972" y="1129352"/>
            <a:ext cx="735608" cy="743113"/>
          </a:xfrm>
          <a:prstGeom prst="rect">
            <a:avLst/>
          </a:prstGeom>
        </p:spPr>
      </p:pic>
      <p:sp>
        <p:nvSpPr>
          <p:cNvPr id="5" name="CuadroTexto 4">
            <a:extLst>
              <a:ext uri="{FF2B5EF4-FFF2-40B4-BE49-F238E27FC236}">
                <a16:creationId xmlns:a16="http://schemas.microsoft.com/office/drawing/2014/main" id="{05B4E3BD-A67D-C767-4868-1D355C97D176}"/>
              </a:ext>
            </a:extLst>
          </p:cNvPr>
          <p:cNvSpPr txBox="1"/>
          <p:nvPr/>
        </p:nvSpPr>
        <p:spPr>
          <a:xfrm>
            <a:off x="1907704" y="22978"/>
            <a:ext cx="7083330" cy="125572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107000"/>
              </a:lnSpc>
              <a:spcAft>
                <a:spcPts val="800"/>
              </a:spcAft>
            </a:pPr>
            <a:r>
              <a:rPr lang="es-ES" sz="1600" kern="100" dirty="0">
                <a:effectLst/>
                <a:latin typeface="Tahoma" panose="020B0604030504040204" pitchFamily="34" charset="0"/>
                <a:ea typeface="Tahoma" panose="020B0604030504040204" pitchFamily="34" charset="0"/>
                <a:cs typeface="Tahoma" panose="020B0604030504040204" pitchFamily="34" charset="0"/>
              </a:rPr>
              <a:t>ALTERACIONES ELECTROCARDIOGRÁFICAS</a:t>
            </a:r>
            <a:r>
              <a:rPr lang="es-ES" sz="1600" kern="100" dirty="0">
                <a:latin typeface="Tahoma" panose="020B0604030504040204" pitchFamily="34" charset="0"/>
                <a:ea typeface="Tahoma" panose="020B0604030504040204" pitchFamily="34" charset="0"/>
                <a:cs typeface="Tahoma" panose="020B0604030504040204" pitchFamily="34" charset="0"/>
              </a:rPr>
              <a:t> EN</a:t>
            </a:r>
            <a:r>
              <a:rPr lang="es-ES" sz="1600" kern="100" dirty="0">
                <a:effectLst/>
                <a:latin typeface="Tahoma" panose="020B0604030504040204" pitchFamily="34" charset="0"/>
                <a:ea typeface="Tahoma" panose="020B0604030504040204" pitchFamily="34" charset="0"/>
                <a:cs typeface="Tahoma" panose="020B0604030504040204" pitchFamily="34" charset="0"/>
              </a:rPr>
              <a:t> PACIENTES CON EMBOLISMO PULMONAR</a:t>
            </a:r>
          </a:p>
          <a:p>
            <a:pPr algn="ctr">
              <a:lnSpc>
                <a:spcPct val="107000"/>
              </a:lnSpc>
              <a:spcAft>
                <a:spcPts val="800"/>
              </a:spcAft>
            </a:pPr>
            <a:r>
              <a:rPr lang="es-ES" sz="900" kern="100" dirty="0">
                <a:effectLst/>
                <a:latin typeface="Tahoma" panose="020B0604030504040204" pitchFamily="34" charset="0"/>
                <a:ea typeface="Tahoma" panose="020B0604030504040204" pitchFamily="34" charset="0"/>
                <a:cs typeface="Tahoma" panose="020B0604030504040204" pitchFamily="34" charset="0"/>
              </a:rPr>
              <a:t>Jacinto Hernández Borge, Jose Antonio Márquez Alba, Julia López Rodríguez, Elvira Sánchez Calle, Lourdes Galán Ledesma, </a:t>
            </a:r>
            <a:r>
              <a:rPr lang="es-ES" sz="900" kern="100" dirty="0" err="1">
                <a:effectLst/>
                <a:latin typeface="Tahoma" panose="020B0604030504040204" pitchFamily="34" charset="0"/>
                <a:ea typeface="Tahoma" panose="020B0604030504040204" pitchFamily="34" charset="0"/>
                <a:cs typeface="Tahoma" panose="020B0604030504040204" pitchFamily="34" charset="0"/>
              </a:rPr>
              <a:t>Roci</a:t>
            </a:r>
            <a:r>
              <a:rPr lang="es-ES" sz="900" kern="100" dirty="0" err="1">
                <a:latin typeface="Tahoma" panose="020B0604030504040204" pitchFamily="34" charset="0"/>
                <a:ea typeface="Tahoma" panose="020B0604030504040204" pitchFamily="34" charset="0"/>
                <a:cs typeface="Tahoma" panose="020B0604030504040204" pitchFamily="34" charset="0"/>
              </a:rPr>
              <a:t>o</a:t>
            </a:r>
            <a:r>
              <a:rPr lang="es-ES" sz="900" kern="100" dirty="0">
                <a:effectLst/>
                <a:latin typeface="Tahoma" panose="020B0604030504040204" pitchFamily="34" charset="0"/>
                <a:ea typeface="Tahoma" panose="020B0604030504040204" pitchFamily="34" charset="0"/>
                <a:cs typeface="Tahoma" panose="020B0604030504040204" pitchFamily="34" charset="0"/>
              </a:rPr>
              <a:t> Morante Espada, Nuria Matallana Encinas, Ana Castañar </a:t>
            </a:r>
            <a:r>
              <a:rPr lang="es-ES" sz="900" kern="100" dirty="0" err="1">
                <a:effectLst/>
                <a:latin typeface="Tahoma" panose="020B0604030504040204" pitchFamily="34" charset="0"/>
                <a:ea typeface="Tahoma" panose="020B0604030504040204" pitchFamily="34" charset="0"/>
                <a:cs typeface="Tahoma" panose="020B0604030504040204" pitchFamily="34" charset="0"/>
              </a:rPr>
              <a:t>Jóver</a:t>
            </a:r>
            <a:r>
              <a:rPr lang="es-ES" sz="900" kern="100" dirty="0">
                <a:effectLst/>
                <a:latin typeface="Tahoma" panose="020B0604030504040204" pitchFamily="34" charset="0"/>
                <a:ea typeface="Tahoma" panose="020B0604030504040204" pitchFamily="34" charset="0"/>
                <a:cs typeface="Tahoma" panose="020B0604030504040204" pitchFamily="34" charset="0"/>
              </a:rPr>
              <a:t>, Ignacio Rodríguez Blanco, María Teresa Gómez Vizcaino</a:t>
            </a:r>
            <a:r>
              <a:rPr lang="es-ES" sz="900" kern="100" dirty="0">
                <a:latin typeface="Tahoma" panose="020B0604030504040204" pitchFamily="34" charset="0"/>
                <a:ea typeface="Tahoma" panose="020B0604030504040204" pitchFamily="34" charset="0"/>
                <a:cs typeface="Tahoma" panose="020B0604030504040204" pitchFamily="34" charset="0"/>
              </a:rPr>
              <a:t>.</a:t>
            </a:r>
          </a:p>
          <a:p>
            <a:pPr algn="ctr">
              <a:lnSpc>
                <a:spcPct val="107000"/>
              </a:lnSpc>
              <a:spcAft>
                <a:spcPts val="800"/>
              </a:spcAft>
            </a:pPr>
            <a:r>
              <a:rPr lang="es-ES" sz="900" kern="100" dirty="0">
                <a:latin typeface="Tahoma" panose="020B0604030504040204" pitchFamily="34" charset="0"/>
                <a:ea typeface="Tahoma" panose="020B0604030504040204" pitchFamily="34" charset="0"/>
                <a:cs typeface="Tahoma" panose="020B0604030504040204" pitchFamily="34" charset="0"/>
              </a:rPr>
              <a:t> </a:t>
            </a:r>
            <a:r>
              <a:rPr lang="es-ES" sz="900" kern="100" dirty="0">
                <a:effectLst/>
                <a:latin typeface="Tahoma" panose="020B0604030504040204" pitchFamily="34" charset="0"/>
                <a:ea typeface="Tahoma" panose="020B0604030504040204" pitchFamily="34" charset="0"/>
                <a:cs typeface="Tahoma" panose="020B0604030504040204" pitchFamily="34" charset="0"/>
              </a:rPr>
              <a:t>Servicio de Neumología. Hospital Universitario de Badajoz</a:t>
            </a:r>
          </a:p>
        </p:txBody>
      </p:sp>
      <p:sp>
        <p:nvSpPr>
          <p:cNvPr id="7" name="CuadroTexto 6">
            <a:extLst>
              <a:ext uri="{FF2B5EF4-FFF2-40B4-BE49-F238E27FC236}">
                <a16:creationId xmlns:a16="http://schemas.microsoft.com/office/drawing/2014/main" id="{FD9D6309-AC5C-B5EE-2A99-85CEE46DD66F}"/>
              </a:ext>
            </a:extLst>
          </p:cNvPr>
          <p:cNvSpPr txBox="1"/>
          <p:nvPr/>
        </p:nvSpPr>
        <p:spPr>
          <a:xfrm>
            <a:off x="10105" y="1230825"/>
            <a:ext cx="3456384" cy="135139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lnSpc>
                <a:spcPct val="107000"/>
              </a:lnSpc>
              <a:spcAft>
                <a:spcPts val="800"/>
              </a:spcAft>
            </a:pPr>
            <a:r>
              <a:rPr lang="es-ES" sz="1100" kern="100" dirty="0">
                <a:effectLst/>
                <a:latin typeface="Times New Roman" panose="02020603050405020304" pitchFamily="18" charset="0"/>
                <a:ea typeface="Calibri" panose="020F0502020204030204" pitchFamily="34" charset="0"/>
                <a:cs typeface="Times New Roman" panose="02020603050405020304" pitchFamily="18" charset="0"/>
              </a:rPr>
              <a:t>La presencia de anomalías en el electrocardiograma (ECG) puede relacionarse con la severidad del embolismo pulmonar (EP) y por tanto con el pronóstico del mismo. Nuestro objetivo ha sido conocer la frecuencia de alteraciones en el ECG en pacientes con EP agudo y su relación con la presentación, alteraciones hemodinámicas y pronóstico a corto plazo.</a:t>
            </a:r>
            <a:endParaRPr lang="es-E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453CB2FE-8500-39D2-816B-D4FFB58D22A3}"/>
              </a:ext>
            </a:extLst>
          </p:cNvPr>
          <p:cNvSpPr txBox="1"/>
          <p:nvPr/>
        </p:nvSpPr>
        <p:spPr>
          <a:xfrm>
            <a:off x="89438" y="833199"/>
            <a:ext cx="1674817"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s-ES" dirty="0"/>
              <a:t>INTRODUCCIÓN</a:t>
            </a:r>
          </a:p>
        </p:txBody>
      </p:sp>
      <p:sp>
        <p:nvSpPr>
          <p:cNvPr id="9" name="CuadroTexto 8">
            <a:extLst>
              <a:ext uri="{FF2B5EF4-FFF2-40B4-BE49-F238E27FC236}">
                <a16:creationId xmlns:a16="http://schemas.microsoft.com/office/drawing/2014/main" id="{B3E539D6-E673-A9C2-5AF6-29B0073D9A35}"/>
              </a:ext>
            </a:extLst>
          </p:cNvPr>
          <p:cNvSpPr txBox="1"/>
          <p:nvPr/>
        </p:nvSpPr>
        <p:spPr>
          <a:xfrm>
            <a:off x="4738317" y="1287888"/>
            <a:ext cx="1628587"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s-ES" dirty="0"/>
              <a:t>METODOLOGÍA</a:t>
            </a:r>
          </a:p>
        </p:txBody>
      </p:sp>
      <p:sp>
        <p:nvSpPr>
          <p:cNvPr id="11" name="CuadroTexto 10">
            <a:extLst>
              <a:ext uri="{FF2B5EF4-FFF2-40B4-BE49-F238E27FC236}">
                <a16:creationId xmlns:a16="http://schemas.microsoft.com/office/drawing/2014/main" id="{75694E34-BCFF-97CA-2B1F-4851075718AA}"/>
              </a:ext>
            </a:extLst>
          </p:cNvPr>
          <p:cNvSpPr txBox="1"/>
          <p:nvPr/>
        </p:nvSpPr>
        <p:spPr>
          <a:xfrm>
            <a:off x="4164281" y="1685899"/>
            <a:ext cx="4925353" cy="135139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lnSpc>
                <a:spcPct val="107000"/>
              </a:lnSpc>
              <a:spcAft>
                <a:spcPts val="800"/>
              </a:spcAft>
            </a:pPr>
            <a:r>
              <a:rPr lang="es-ES" sz="1100" kern="100" dirty="0">
                <a:effectLst/>
                <a:latin typeface="Times New Roman" panose="02020603050405020304" pitchFamily="18" charset="0"/>
                <a:ea typeface="Calibri" panose="020F0502020204030204" pitchFamily="34" charset="0"/>
                <a:cs typeface="Times New Roman" panose="02020603050405020304" pitchFamily="18" charset="0"/>
              </a:rPr>
              <a:t>Conocer las alteraciones E</a:t>
            </a:r>
            <a:r>
              <a:rPr lang="es-ES" sz="1100" kern="100" dirty="0">
                <a:latin typeface="Times New Roman" panose="02020603050405020304" pitchFamily="18" charset="0"/>
                <a:ea typeface="Calibri" panose="020F0502020204030204" pitchFamily="34" charset="0"/>
                <a:cs typeface="Times New Roman" panose="02020603050405020304" pitchFamily="18" charset="0"/>
              </a:rPr>
              <a:t>C</a:t>
            </a:r>
            <a:r>
              <a:rPr lang="es-ES" sz="1100" kern="100" dirty="0">
                <a:effectLst/>
                <a:latin typeface="Times New Roman" panose="02020603050405020304" pitchFamily="18" charset="0"/>
                <a:ea typeface="Calibri" panose="020F0502020204030204" pitchFamily="34" charset="0"/>
                <a:cs typeface="Times New Roman" panose="02020603050405020304" pitchFamily="18" charset="0"/>
              </a:rPr>
              <a:t>G en pacientes con EP estableciendo tres grupos: a) EKG normal, b) Alteraciones menores (taquicardia sinusal, BIRDHH o alteraciones aisladas de la T), c) Alteraciones mayores (BRDHH, patrón S1Q3T3, alteraciones del ST, arritmias auriculares). Se incluyeron 489 pacientes ingresados de forma consecutiva en nuestro servicio con diagnóstico de EP en un periodo de 10 años (2007-2018). Se realizó un análisis descriptivo y comparativo en función de la presencia de alteraciones electrocardiográficas.</a:t>
            </a:r>
            <a:endParaRPr lang="es-E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CuadroTexto 13">
            <a:extLst>
              <a:ext uri="{FF2B5EF4-FFF2-40B4-BE49-F238E27FC236}">
                <a16:creationId xmlns:a16="http://schemas.microsoft.com/office/drawing/2014/main" id="{457E5F80-8794-B63E-5D3C-1CC847BADA0E}"/>
              </a:ext>
            </a:extLst>
          </p:cNvPr>
          <p:cNvSpPr txBox="1"/>
          <p:nvPr/>
        </p:nvSpPr>
        <p:spPr>
          <a:xfrm>
            <a:off x="2241860" y="2750578"/>
            <a:ext cx="1381789"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s-ES" dirty="0"/>
              <a:t>RESULTADOS</a:t>
            </a:r>
          </a:p>
        </p:txBody>
      </p:sp>
      <p:graphicFrame>
        <p:nvGraphicFramePr>
          <p:cNvPr id="6" name="Gráfico 5">
            <a:extLst>
              <a:ext uri="{FF2B5EF4-FFF2-40B4-BE49-F238E27FC236}">
                <a16:creationId xmlns:a16="http://schemas.microsoft.com/office/drawing/2014/main" id="{B1B21E4E-B20E-E773-4DDA-B6C7A3F55E87}"/>
              </a:ext>
            </a:extLst>
          </p:cNvPr>
          <p:cNvGraphicFramePr/>
          <p:nvPr>
            <p:extLst>
              <p:ext uri="{D42A27DB-BD31-4B8C-83A1-F6EECF244321}">
                <p14:modId xmlns:p14="http://schemas.microsoft.com/office/powerpoint/2010/main" val="3161119319"/>
              </p:ext>
            </p:extLst>
          </p:nvPr>
        </p:nvGraphicFramePr>
        <p:xfrm>
          <a:off x="119307" y="3132236"/>
          <a:ext cx="2700007" cy="1455738"/>
        </p:xfrm>
        <a:graphic>
          <a:graphicData uri="http://schemas.openxmlformats.org/drawingml/2006/chart">
            <c:chart xmlns:c="http://schemas.openxmlformats.org/drawingml/2006/chart" xmlns:r="http://schemas.openxmlformats.org/officeDocument/2006/relationships" r:id="rId4"/>
          </a:graphicData>
        </a:graphic>
      </p:graphicFrame>
      <p:sp>
        <p:nvSpPr>
          <p:cNvPr id="10" name="CuadroTexto 9">
            <a:extLst>
              <a:ext uri="{FF2B5EF4-FFF2-40B4-BE49-F238E27FC236}">
                <a16:creationId xmlns:a16="http://schemas.microsoft.com/office/drawing/2014/main" id="{B47CC8C3-AC57-6A30-48E5-74994F60FD25}"/>
              </a:ext>
            </a:extLst>
          </p:cNvPr>
          <p:cNvSpPr txBox="1"/>
          <p:nvPr/>
        </p:nvSpPr>
        <p:spPr>
          <a:xfrm>
            <a:off x="2104076" y="3324760"/>
            <a:ext cx="715238" cy="261610"/>
          </a:xfrm>
          <a:prstGeom prst="rect">
            <a:avLst/>
          </a:prstGeom>
          <a:noFill/>
        </p:spPr>
        <p:txBody>
          <a:bodyPr wrap="square" rtlCol="0">
            <a:spAutoFit/>
          </a:bodyPr>
          <a:lstStyle/>
          <a:p>
            <a:r>
              <a:rPr lang="es-ES" sz="1100" b="1" dirty="0">
                <a:solidFill>
                  <a:srgbClr val="FF6699"/>
                </a:solidFill>
              </a:rPr>
              <a:t>45%</a:t>
            </a:r>
          </a:p>
        </p:txBody>
      </p:sp>
      <p:sp>
        <p:nvSpPr>
          <p:cNvPr id="12" name="CuadroTexto 11">
            <a:extLst>
              <a:ext uri="{FF2B5EF4-FFF2-40B4-BE49-F238E27FC236}">
                <a16:creationId xmlns:a16="http://schemas.microsoft.com/office/drawing/2014/main" id="{5AF965A9-AC41-7858-0861-70A15D8C0BA3}"/>
              </a:ext>
            </a:extLst>
          </p:cNvPr>
          <p:cNvSpPr txBox="1"/>
          <p:nvPr/>
        </p:nvSpPr>
        <p:spPr>
          <a:xfrm>
            <a:off x="2384949" y="3456624"/>
            <a:ext cx="715238" cy="261610"/>
          </a:xfrm>
          <a:prstGeom prst="rect">
            <a:avLst/>
          </a:prstGeom>
          <a:noFill/>
        </p:spPr>
        <p:txBody>
          <a:bodyPr wrap="square" rtlCol="0">
            <a:spAutoFit/>
          </a:bodyPr>
          <a:lstStyle/>
          <a:p>
            <a:r>
              <a:rPr lang="es-ES" sz="1100" b="1" dirty="0">
                <a:solidFill>
                  <a:srgbClr val="0070C0"/>
                </a:solidFill>
              </a:rPr>
              <a:t>55%</a:t>
            </a:r>
          </a:p>
        </p:txBody>
      </p:sp>
      <p:graphicFrame>
        <p:nvGraphicFramePr>
          <p:cNvPr id="25" name="Gráfico 24">
            <a:extLst>
              <a:ext uri="{FF2B5EF4-FFF2-40B4-BE49-F238E27FC236}">
                <a16:creationId xmlns:a16="http://schemas.microsoft.com/office/drawing/2014/main" id="{5FCE1420-64F6-FC82-ACD4-07E3992BE76C}"/>
              </a:ext>
            </a:extLst>
          </p:cNvPr>
          <p:cNvGraphicFramePr/>
          <p:nvPr>
            <p:extLst>
              <p:ext uri="{D42A27DB-BD31-4B8C-83A1-F6EECF244321}">
                <p14:modId xmlns:p14="http://schemas.microsoft.com/office/powerpoint/2010/main" val="3171687145"/>
              </p:ext>
            </p:extLst>
          </p:nvPr>
        </p:nvGraphicFramePr>
        <p:xfrm>
          <a:off x="4423635" y="2851993"/>
          <a:ext cx="3240360" cy="2016224"/>
        </p:xfrm>
        <a:graphic>
          <a:graphicData uri="http://schemas.openxmlformats.org/drawingml/2006/chart">
            <c:chart xmlns:c="http://schemas.openxmlformats.org/drawingml/2006/chart" xmlns:r="http://schemas.openxmlformats.org/officeDocument/2006/relationships" r:id="rId5"/>
          </a:graphicData>
        </a:graphic>
      </p:graphicFrame>
      <p:sp>
        <p:nvSpPr>
          <p:cNvPr id="26" name="Flecha: a la izquierda y derecha 25">
            <a:extLst>
              <a:ext uri="{FF2B5EF4-FFF2-40B4-BE49-F238E27FC236}">
                <a16:creationId xmlns:a16="http://schemas.microsoft.com/office/drawing/2014/main" id="{F4F2BCD9-AD5A-A444-F516-15A6851FDCA8}"/>
              </a:ext>
            </a:extLst>
          </p:cNvPr>
          <p:cNvSpPr/>
          <p:nvPr/>
        </p:nvSpPr>
        <p:spPr>
          <a:xfrm>
            <a:off x="6628041" y="3464513"/>
            <a:ext cx="688852" cy="164173"/>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9" name="Gráfico 28">
            <a:extLst>
              <a:ext uri="{FF2B5EF4-FFF2-40B4-BE49-F238E27FC236}">
                <a16:creationId xmlns:a16="http://schemas.microsoft.com/office/drawing/2014/main" id="{35168A95-A766-B8DE-745E-B158EF19D6F4}"/>
              </a:ext>
            </a:extLst>
          </p:cNvPr>
          <p:cNvGraphicFramePr/>
          <p:nvPr>
            <p:extLst>
              <p:ext uri="{D42A27DB-BD31-4B8C-83A1-F6EECF244321}">
                <p14:modId xmlns:p14="http://schemas.microsoft.com/office/powerpoint/2010/main" val="3017935275"/>
              </p:ext>
            </p:extLst>
          </p:nvPr>
        </p:nvGraphicFramePr>
        <p:xfrm>
          <a:off x="6873245" y="3162125"/>
          <a:ext cx="2277515" cy="1311262"/>
        </p:xfrm>
        <a:graphic>
          <a:graphicData uri="http://schemas.openxmlformats.org/drawingml/2006/chart">
            <c:chart xmlns:c="http://schemas.openxmlformats.org/drawingml/2006/chart" xmlns:r="http://schemas.openxmlformats.org/officeDocument/2006/relationships" r:id="rId6"/>
          </a:graphicData>
        </a:graphic>
      </p:graphicFrame>
      <p:sp>
        <p:nvSpPr>
          <p:cNvPr id="3" name="CuadroTexto 2">
            <a:extLst>
              <a:ext uri="{FF2B5EF4-FFF2-40B4-BE49-F238E27FC236}">
                <a16:creationId xmlns:a16="http://schemas.microsoft.com/office/drawing/2014/main" id="{563FB2E8-426B-1084-2CD5-A40C4C0E4BAC}"/>
              </a:ext>
            </a:extLst>
          </p:cNvPr>
          <p:cNvSpPr txBox="1"/>
          <p:nvPr/>
        </p:nvSpPr>
        <p:spPr>
          <a:xfrm>
            <a:off x="2819315" y="3546600"/>
            <a:ext cx="2200056" cy="276999"/>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es-ES" sz="1200" kern="100" dirty="0">
                <a:latin typeface="Tahoma" panose="020B0604030504040204" pitchFamily="34" charset="0"/>
                <a:ea typeface="Tahoma" panose="020B0604030504040204" pitchFamily="34" charset="0"/>
                <a:cs typeface="Tahoma" panose="020B0604030504040204" pitchFamily="34" charset="0"/>
              </a:rPr>
              <a:t>E</a:t>
            </a:r>
            <a:r>
              <a:rPr lang="es-ES" sz="1200" kern="100" dirty="0">
                <a:effectLst/>
                <a:latin typeface="Tahoma" panose="020B0604030504040204" pitchFamily="34" charset="0"/>
                <a:ea typeface="Tahoma" panose="020B0604030504040204" pitchFamily="34" charset="0"/>
                <a:cs typeface="Tahoma" panose="020B0604030504040204" pitchFamily="34" charset="0"/>
              </a:rPr>
              <a:t>dad media 64,1 ± 16,4 años</a:t>
            </a:r>
            <a:endParaRPr lang="es-ES" sz="12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1F0687A-D6A0-CBE3-2780-0F9B0E8E34D9}"/>
              </a:ext>
            </a:extLst>
          </p:cNvPr>
          <p:cNvSpPr txBox="1"/>
          <p:nvPr/>
        </p:nvSpPr>
        <p:spPr>
          <a:xfrm>
            <a:off x="251520" y="4446662"/>
            <a:ext cx="7848872" cy="62683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lnSpc>
                <a:spcPct val="107000"/>
              </a:lnSpc>
              <a:spcAft>
                <a:spcPts val="800"/>
              </a:spcAft>
            </a:pPr>
            <a:r>
              <a:rPr lang="es-ES" sz="1100" kern="100" dirty="0">
                <a:effectLst/>
                <a:latin typeface="Tahoma" panose="020B0604030504040204" pitchFamily="34" charset="0"/>
                <a:ea typeface="Tahoma" panose="020B0604030504040204" pitchFamily="34" charset="0"/>
                <a:cs typeface="Tahoma" panose="020B0604030504040204" pitchFamily="34" charset="0"/>
              </a:rPr>
              <a:t>Encontramos un elevado porcentaje de alteraciones ECG en pacientes con EP (56,9%) de las que, hasta 30,1%, se consideraron mayores. Su presencia se asoció a una mayor afectación clínica, hemodinámica y a un manejo más complejo. A pesar de lo anterior, estas alteraciones agudas no conllevaron un peor pronóstico a corto y medio plazo.</a:t>
            </a:r>
          </a:p>
        </p:txBody>
      </p:sp>
      <p:sp>
        <p:nvSpPr>
          <p:cNvPr id="6" name="CuadroTexto 5">
            <a:extLst>
              <a:ext uri="{FF2B5EF4-FFF2-40B4-BE49-F238E27FC236}">
                <a16:creationId xmlns:a16="http://schemas.microsoft.com/office/drawing/2014/main" id="{9DDD4D86-4F74-5869-34DE-0F1E6E806F98}"/>
              </a:ext>
            </a:extLst>
          </p:cNvPr>
          <p:cNvSpPr txBox="1"/>
          <p:nvPr/>
        </p:nvSpPr>
        <p:spPr>
          <a:xfrm>
            <a:off x="251520" y="3939902"/>
            <a:ext cx="1651799"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s-ES" dirty="0"/>
              <a:t>CONCLUSIONES</a:t>
            </a:r>
          </a:p>
        </p:txBody>
      </p:sp>
      <p:sp>
        <p:nvSpPr>
          <p:cNvPr id="8" name="CuadroTexto 7">
            <a:extLst>
              <a:ext uri="{FF2B5EF4-FFF2-40B4-BE49-F238E27FC236}">
                <a16:creationId xmlns:a16="http://schemas.microsoft.com/office/drawing/2014/main" id="{27F4ACDF-03C6-FED2-BFE7-FBA68792F49D}"/>
              </a:ext>
            </a:extLst>
          </p:cNvPr>
          <p:cNvSpPr txBox="1"/>
          <p:nvPr/>
        </p:nvSpPr>
        <p:spPr>
          <a:xfrm>
            <a:off x="44401" y="613574"/>
            <a:ext cx="3023074" cy="80054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marL="171450" indent="-171450" algn="just">
              <a:lnSpc>
                <a:spcPct val="107000"/>
              </a:lnSpc>
              <a:spcAft>
                <a:spcPts val="800"/>
              </a:spcAft>
              <a:buFont typeface="Arial" panose="020B0604020202020204" pitchFamily="34" charset="0"/>
              <a:buChar char="•"/>
            </a:pPr>
            <a:r>
              <a:rPr lang="es-ES" sz="1100" kern="100" dirty="0">
                <a:effectLst/>
                <a:latin typeface="Tahoma" panose="020B0604030504040204" pitchFamily="34" charset="0"/>
                <a:ea typeface="Tahoma" panose="020B0604030504040204" pitchFamily="34" charset="0"/>
                <a:cs typeface="Tahoma" panose="020B0604030504040204" pitchFamily="34" charset="0"/>
              </a:rPr>
              <a:t>Los pacientes con alteraciones ECG tuvieron más ingresos en UCI (p=0,003) y se sometieron con más frecuencia a fibrinolisis (p&lt;0,0005). </a:t>
            </a:r>
          </a:p>
        </p:txBody>
      </p:sp>
      <p:sp>
        <p:nvSpPr>
          <p:cNvPr id="12" name="CuadroTexto 11">
            <a:extLst>
              <a:ext uri="{FF2B5EF4-FFF2-40B4-BE49-F238E27FC236}">
                <a16:creationId xmlns:a16="http://schemas.microsoft.com/office/drawing/2014/main" id="{84C4F1C5-A7B0-BC3E-3117-5BA1DE71687D}"/>
              </a:ext>
            </a:extLst>
          </p:cNvPr>
          <p:cNvSpPr txBox="1"/>
          <p:nvPr/>
        </p:nvSpPr>
        <p:spPr>
          <a:xfrm>
            <a:off x="4716016" y="55552"/>
            <a:ext cx="1381789"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s-ES" dirty="0"/>
              <a:t>RESULTADOS</a:t>
            </a:r>
          </a:p>
        </p:txBody>
      </p:sp>
      <p:sp>
        <p:nvSpPr>
          <p:cNvPr id="14" name="CuadroTexto 13">
            <a:extLst>
              <a:ext uri="{FF2B5EF4-FFF2-40B4-BE49-F238E27FC236}">
                <a16:creationId xmlns:a16="http://schemas.microsoft.com/office/drawing/2014/main" id="{D8E56FAB-ADEC-F68D-0E8F-B6C8072A2E2E}"/>
              </a:ext>
            </a:extLst>
          </p:cNvPr>
          <p:cNvSpPr txBox="1"/>
          <p:nvPr/>
        </p:nvSpPr>
        <p:spPr>
          <a:xfrm>
            <a:off x="60915" y="1476198"/>
            <a:ext cx="3023074" cy="80054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171450" indent="-171450" algn="just">
              <a:lnSpc>
                <a:spcPct val="107000"/>
              </a:lnSpc>
              <a:spcAft>
                <a:spcPts val="800"/>
              </a:spcAft>
              <a:buFont typeface="Arial" panose="020B0604020202020204" pitchFamily="34" charset="0"/>
              <a:buChar char="•"/>
            </a:pPr>
            <a:r>
              <a:rPr lang="es-ES" sz="1100" kern="100" dirty="0">
                <a:effectLst/>
                <a:latin typeface="Tahoma" panose="020B0604030504040204" pitchFamily="34" charset="0"/>
                <a:ea typeface="Tahoma" panose="020B0604030504040204" pitchFamily="34" charset="0"/>
                <a:cs typeface="Tahoma" panose="020B0604030504040204" pitchFamily="34" charset="0"/>
              </a:rPr>
              <a:t>Sin embargo, la mortalidad a los 30 días fue superior en los pacientes con ECG normal (p=0,045) y no hubo diferencias en la mortalidad a los 3 meses.</a:t>
            </a:r>
          </a:p>
        </p:txBody>
      </p:sp>
      <p:graphicFrame>
        <p:nvGraphicFramePr>
          <p:cNvPr id="2" name="Tabla 1">
            <a:extLst>
              <a:ext uri="{FF2B5EF4-FFF2-40B4-BE49-F238E27FC236}">
                <a16:creationId xmlns:a16="http://schemas.microsoft.com/office/drawing/2014/main" id="{F1F82C4D-0FE8-A7BF-F17C-5DA096140464}"/>
              </a:ext>
            </a:extLst>
          </p:cNvPr>
          <p:cNvGraphicFramePr>
            <a:graphicFrameLocks noGrp="1"/>
          </p:cNvGraphicFramePr>
          <p:nvPr>
            <p:extLst>
              <p:ext uri="{D42A27DB-BD31-4B8C-83A1-F6EECF244321}">
                <p14:modId xmlns:p14="http://schemas.microsoft.com/office/powerpoint/2010/main" val="3933588460"/>
              </p:ext>
            </p:extLst>
          </p:nvPr>
        </p:nvGraphicFramePr>
        <p:xfrm>
          <a:off x="3100503" y="487600"/>
          <a:ext cx="5999095" cy="1680403"/>
        </p:xfrm>
        <a:graphic>
          <a:graphicData uri="http://schemas.openxmlformats.org/drawingml/2006/table">
            <a:tbl>
              <a:tblPr firstRow="1" bandRow="1">
                <a:tableStyleId>{5C22544A-7EE6-4342-B048-85BDC9FD1C3A}</a:tableStyleId>
              </a:tblPr>
              <a:tblGrid>
                <a:gridCol w="1831537">
                  <a:extLst>
                    <a:ext uri="{9D8B030D-6E8A-4147-A177-3AD203B41FA5}">
                      <a16:colId xmlns:a16="http://schemas.microsoft.com/office/drawing/2014/main" val="2701772927"/>
                    </a:ext>
                  </a:extLst>
                </a:gridCol>
                <a:gridCol w="936104">
                  <a:extLst>
                    <a:ext uri="{9D8B030D-6E8A-4147-A177-3AD203B41FA5}">
                      <a16:colId xmlns:a16="http://schemas.microsoft.com/office/drawing/2014/main" val="3890060983"/>
                    </a:ext>
                  </a:extLst>
                </a:gridCol>
                <a:gridCol w="1080120">
                  <a:extLst>
                    <a:ext uri="{9D8B030D-6E8A-4147-A177-3AD203B41FA5}">
                      <a16:colId xmlns:a16="http://schemas.microsoft.com/office/drawing/2014/main" val="3168335347"/>
                    </a:ext>
                  </a:extLst>
                </a:gridCol>
                <a:gridCol w="1224136">
                  <a:extLst>
                    <a:ext uri="{9D8B030D-6E8A-4147-A177-3AD203B41FA5}">
                      <a16:colId xmlns:a16="http://schemas.microsoft.com/office/drawing/2014/main" val="2391595070"/>
                    </a:ext>
                  </a:extLst>
                </a:gridCol>
                <a:gridCol w="927198">
                  <a:extLst>
                    <a:ext uri="{9D8B030D-6E8A-4147-A177-3AD203B41FA5}">
                      <a16:colId xmlns:a16="http://schemas.microsoft.com/office/drawing/2014/main" val="1027742395"/>
                    </a:ext>
                  </a:extLst>
                </a:gridCol>
              </a:tblGrid>
              <a:tr h="239232">
                <a:tc>
                  <a:txBody>
                    <a:bodyPr/>
                    <a:lstStyle/>
                    <a:p>
                      <a:r>
                        <a:rPr lang="es-ES" sz="1100" dirty="0"/>
                        <a:t>EKG</a:t>
                      </a:r>
                    </a:p>
                  </a:txBody>
                  <a:tcPr/>
                </a:tc>
                <a:tc>
                  <a:txBody>
                    <a:bodyPr/>
                    <a:lstStyle/>
                    <a:p>
                      <a:r>
                        <a:rPr lang="es-ES" sz="1100" dirty="0"/>
                        <a:t>Normal</a:t>
                      </a:r>
                    </a:p>
                  </a:txBody>
                  <a:tcPr/>
                </a:tc>
                <a:tc>
                  <a:txBody>
                    <a:bodyPr/>
                    <a:lstStyle/>
                    <a:p>
                      <a:r>
                        <a:rPr lang="es-ES" sz="1100" dirty="0"/>
                        <a:t>A. menor</a:t>
                      </a:r>
                    </a:p>
                  </a:txBody>
                  <a:tcPr/>
                </a:tc>
                <a:tc>
                  <a:txBody>
                    <a:bodyPr/>
                    <a:lstStyle/>
                    <a:p>
                      <a:r>
                        <a:rPr lang="es-ES" sz="1100" dirty="0"/>
                        <a:t>A. mayor</a:t>
                      </a:r>
                    </a:p>
                  </a:txBody>
                  <a:tcPr/>
                </a:tc>
                <a:tc>
                  <a:txBody>
                    <a:bodyPr/>
                    <a:lstStyle/>
                    <a:p>
                      <a:r>
                        <a:rPr lang="es-ES" sz="1100" dirty="0"/>
                        <a:t>p</a:t>
                      </a:r>
                    </a:p>
                  </a:txBody>
                  <a:tcPr/>
                </a:tc>
                <a:extLst>
                  <a:ext uri="{0D108BD9-81ED-4DB2-BD59-A6C34878D82A}">
                    <a16:rowId xmlns:a16="http://schemas.microsoft.com/office/drawing/2014/main" val="229897726"/>
                  </a:ext>
                </a:extLst>
              </a:tr>
              <a:tr h="342431">
                <a:tc>
                  <a:txBody>
                    <a:bodyPr/>
                    <a:lstStyle/>
                    <a:p>
                      <a:r>
                        <a:rPr lang="es-ES" sz="1100" dirty="0"/>
                        <a:t>Mujer/hombre</a:t>
                      </a:r>
                    </a:p>
                  </a:txBody>
                  <a:tcPr/>
                </a:tc>
                <a:tc>
                  <a:txBody>
                    <a:bodyPr/>
                    <a:lstStyle/>
                    <a:p>
                      <a:r>
                        <a:rPr lang="es-ES" sz="1100" dirty="0"/>
                        <a:t>39%/46%</a:t>
                      </a:r>
                    </a:p>
                  </a:txBody>
                  <a:tcPr/>
                </a:tc>
                <a:tc>
                  <a:txBody>
                    <a:bodyPr/>
                    <a:lstStyle/>
                    <a:p>
                      <a:r>
                        <a:rPr lang="es-ES" sz="1100" dirty="0"/>
                        <a:t>32%/22,7%</a:t>
                      </a:r>
                    </a:p>
                  </a:txBody>
                  <a:tcPr/>
                </a:tc>
                <a:tc>
                  <a:txBody>
                    <a:bodyPr/>
                    <a:lstStyle/>
                    <a:p>
                      <a:r>
                        <a:rPr lang="es-ES" sz="1100" dirty="0"/>
                        <a:t>29%/31%</a:t>
                      </a:r>
                    </a:p>
                  </a:txBody>
                  <a:tcPr/>
                </a:tc>
                <a:tc>
                  <a:txBody>
                    <a:bodyPr/>
                    <a:lstStyle/>
                    <a:p>
                      <a:r>
                        <a:rPr lang="es-ES" sz="1100" dirty="0"/>
                        <a:t>0,06</a:t>
                      </a:r>
                    </a:p>
                  </a:txBody>
                  <a:tcPr/>
                </a:tc>
                <a:extLst>
                  <a:ext uri="{0D108BD9-81ED-4DB2-BD59-A6C34878D82A}">
                    <a16:rowId xmlns:a16="http://schemas.microsoft.com/office/drawing/2014/main" val="2862743353"/>
                  </a:ext>
                </a:extLst>
              </a:tr>
              <a:tr h="394030">
                <a:tc>
                  <a:txBody>
                    <a:bodyPr/>
                    <a:lstStyle/>
                    <a:p>
                      <a:r>
                        <a:rPr lang="es-ES" sz="1100" dirty="0" err="1"/>
                        <a:t>PESIs</a:t>
                      </a:r>
                      <a:r>
                        <a:rPr lang="es-ES" sz="1100" dirty="0"/>
                        <a:t> riesgo bajo/alto</a:t>
                      </a:r>
                    </a:p>
                  </a:txBody>
                  <a:tcPr/>
                </a:tc>
                <a:tc>
                  <a:txBody>
                    <a:bodyPr/>
                    <a:lstStyle/>
                    <a:p>
                      <a:r>
                        <a:rPr lang="es-ES" sz="1100" dirty="0"/>
                        <a:t>64%/33,9%</a:t>
                      </a:r>
                    </a:p>
                  </a:txBody>
                  <a:tcPr/>
                </a:tc>
                <a:tc>
                  <a:txBody>
                    <a:bodyPr/>
                    <a:lstStyle/>
                    <a:p>
                      <a:r>
                        <a:rPr lang="es-ES" sz="1100" dirty="0"/>
                        <a:t>17%/31%</a:t>
                      </a:r>
                    </a:p>
                  </a:txBody>
                  <a:tcPr/>
                </a:tc>
                <a:tc>
                  <a:txBody>
                    <a:bodyPr/>
                    <a:lstStyle/>
                    <a:p>
                      <a:r>
                        <a:rPr lang="es-ES" sz="1100" dirty="0"/>
                        <a:t>18,7%/35%</a:t>
                      </a:r>
                    </a:p>
                  </a:txBody>
                  <a:tcPr/>
                </a:tc>
                <a:tc>
                  <a:txBody>
                    <a:bodyPr/>
                    <a:lstStyle/>
                    <a:p>
                      <a:r>
                        <a:rPr lang="es-ES" sz="1100" dirty="0"/>
                        <a:t>0,0005</a:t>
                      </a:r>
                    </a:p>
                  </a:txBody>
                  <a:tcPr/>
                </a:tc>
                <a:extLst>
                  <a:ext uri="{0D108BD9-81ED-4DB2-BD59-A6C34878D82A}">
                    <a16:rowId xmlns:a16="http://schemas.microsoft.com/office/drawing/2014/main" val="3406199829"/>
                  </a:ext>
                </a:extLst>
              </a:tr>
              <a:tr h="342431">
                <a:tc>
                  <a:txBody>
                    <a:bodyPr/>
                    <a:lstStyle/>
                    <a:p>
                      <a:r>
                        <a:rPr lang="es-ES" sz="1100" dirty="0"/>
                        <a:t>Cardiopatía s/n</a:t>
                      </a:r>
                    </a:p>
                  </a:txBody>
                  <a:tcPr/>
                </a:tc>
                <a:tc>
                  <a:txBody>
                    <a:bodyPr/>
                    <a:lstStyle/>
                    <a:p>
                      <a:r>
                        <a:rPr lang="es-ES" sz="1100" dirty="0"/>
                        <a:t>31,6%/46%</a:t>
                      </a:r>
                    </a:p>
                  </a:txBody>
                  <a:tcPr/>
                </a:tc>
                <a:tc>
                  <a:txBody>
                    <a:bodyPr/>
                    <a:lstStyle/>
                    <a:p>
                      <a:r>
                        <a:rPr lang="es-ES" sz="1100" dirty="0"/>
                        <a:t>25,5%/27%</a:t>
                      </a:r>
                    </a:p>
                  </a:txBody>
                  <a:tcPr/>
                </a:tc>
                <a:tc>
                  <a:txBody>
                    <a:bodyPr/>
                    <a:lstStyle/>
                    <a:p>
                      <a:r>
                        <a:rPr lang="es-ES" sz="1100" dirty="0"/>
                        <a:t>42,9%/26,9%</a:t>
                      </a:r>
                    </a:p>
                  </a:txBody>
                  <a:tcPr/>
                </a:tc>
                <a:tc>
                  <a:txBody>
                    <a:bodyPr/>
                    <a:lstStyle/>
                    <a:p>
                      <a:r>
                        <a:rPr lang="es-ES" sz="1100" dirty="0"/>
                        <a:t>0,006</a:t>
                      </a:r>
                    </a:p>
                  </a:txBody>
                  <a:tcPr/>
                </a:tc>
                <a:extLst>
                  <a:ext uri="{0D108BD9-81ED-4DB2-BD59-A6C34878D82A}">
                    <a16:rowId xmlns:a16="http://schemas.microsoft.com/office/drawing/2014/main" val="3368895320"/>
                  </a:ext>
                </a:extLst>
              </a:tr>
              <a:tr h="342431">
                <a:tc>
                  <a:txBody>
                    <a:bodyPr/>
                    <a:lstStyle/>
                    <a:p>
                      <a:r>
                        <a:rPr lang="es-ES" sz="1100" dirty="0"/>
                        <a:t>HTA s/n</a:t>
                      </a:r>
                    </a:p>
                  </a:txBody>
                  <a:tcPr/>
                </a:tc>
                <a:tc>
                  <a:txBody>
                    <a:bodyPr/>
                    <a:lstStyle/>
                    <a:p>
                      <a:r>
                        <a:rPr lang="es-ES" sz="1100" dirty="0"/>
                        <a:t>37%/49%</a:t>
                      </a:r>
                    </a:p>
                  </a:txBody>
                  <a:tcPr/>
                </a:tc>
                <a:tc>
                  <a:txBody>
                    <a:bodyPr/>
                    <a:lstStyle/>
                    <a:p>
                      <a:r>
                        <a:rPr lang="es-ES" sz="1100" dirty="0"/>
                        <a:t>28,4%/25,2%</a:t>
                      </a:r>
                    </a:p>
                  </a:txBody>
                  <a:tcPr/>
                </a:tc>
                <a:tc>
                  <a:txBody>
                    <a:bodyPr/>
                    <a:lstStyle/>
                    <a:p>
                      <a:r>
                        <a:rPr lang="es-ES" sz="1100" dirty="0"/>
                        <a:t>34,6%/25,6%</a:t>
                      </a:r>
                    </a:p>
                  </a:txBody>
                  <a:tcPr/>
                </a:tc>
                <a:tc>
                  <a:txBody>
                    <a:bodyPr/>
                    <a:lstStyle/>
                    <a:p>
                      <a:r>
                        <a:rPr lang="es-ES" sz="1100" dirty="0"/>
                        <a:t>0,019</a:t>
                      </a:r>
                    </a:p>
                  </a:txBody>
                  <a:tcPr/>
                </a:tc>
                <a:extLst>
                  <a:ext uri="{0D108BD9-81ED-4DB2-BD59-A6C34878D82A}">
                    <a16:rowId xmlns:a16="http://schemas.microsoft.com/office/drawing/2014/main" val="3283300117"/>
                  </a:ext>
                </a:extLst>
              </a:tr>
            </a:tbl>
          </a:graphicData>
        </a:graphic>
      </p:graphicFrame>
      <p:graphicFrame>
        <p:nvGraphicFramePr>
          <p:cNvPr id="3" name="Tabla 2">
            <a:extLst>
              <a:ext uri="{FF2B5EF4-FFF2-40B4-BE49-F238E27FC236}">
                <a16:creationId xmlns:a16="http://schemas.microsoft.com/office/drawing/2014/main" id="{7535847B-3508-4D6B-0906-AC95C82A4B4A}"/>
              </a:ext>
            </a:extLst>
          </p:cNvPr>
          <p:cNvGraphicFramePr>
            <a:graphicFrameLocks noGrp="1"/>
          </p:cNvGraphicFramePr>
          <p:nvPr>
            <p:extLst>
              <p:ext uri="{D42A27DB-BD31-4B8C-83A1-F6EECF244321}">
                <p14:modId xmlns:p14="http://schemas.microsoft.com/office/powerpoint/2010/main" val="803669867"/>
              </p:ext>
            </p:extLst>
          </p:nvPr>
        </p:nvGraphicFramePr>
        <p:xfrm>
          <a:off x="3067475" y="2254921"/>
          <a:ext cx="6076525" cy="1967685"/>
        </p:xfrm>
        <a:graphic>
          <a:graphicData uri="http://schemas.openxmlformats.org/drawingml/2006/table">
            <a:tbl>
              <a:tblPr firstRow="1" bandRow="1">
                <a:tableStyleId>{5C22544A-7EE6-4342-B048-85BDC9FD1C3A}</a:tableStyleId>
              </a:tblPr>
              <a:tblGrid>
                <a:gridCol w="1462336">
                  <a:extLst>
                    <a:ext uri="{9D8B030D-6E8A-4147-A177-3AD203B41FA5}">
                      <a16:colId xmlns:a16="http://schemas.microsoft.com/office/drawing/2014/main" val="2701772927"/>
                    </a:ext>
                  </a:extLst>
                </a:gridCol>
                <a:gridCol w="1212050">
                  <a:extLst>
                    <a:ext uri="{9D8B030D-6E8A-4147-A177-3AD203B41FA5}">
                      <a16:colId xmlns:a16="http://schemas.microsoft.com/office/drawing/2014/main" val="3890060983"/>
                    </a:ext>
                  </a:extLst>
                </a:gridCol>
                <a:gridCol w="1283348">
                  <a:extLst>
                    <a:ext uri="{9D8B030D-6E8A-4147-A177-3AD203B41FA5}">
                      <a16:colId xmlns:a16="http://schemas.microsoft.com/office/drawing/2014/main" val="3168335347"/>
                    </a:ext>
                  </a:extLst>
                </a:gridCol>
                <a:gridCol w="1425941">
                  <a:extLst>
                    <a:ext uri="{9D8B030D-6E8A-4147-A177-3AD203B41FA5}">
                      <a16:colId xmlns:a16="http://schemas.microsoft.com/office/drawing/2014/main" val="2391595070"/>
                    </a:ext>
                  </a:extLst>
                </a:gridCol>
                <a:gridCol w="692850">
                  <a:extLst>
                    <a:ext uri="{9D8B030D-6E8A-4147-A177-3AD203B41FA5}">
                      <a16:colId xmlns:a16="http://schemas.microsoft.com/office/drawing/2014/main" val="1027742395"/>
                    </a:ext>
                  </a:extLst>
                </a:gridCol>
              </a:tblGrid>
              <a:tr h="0">
                <a:tc>
                  <a:txBody>
                    <a:bodyPr/>
                    <a:lstStyle/>
                    <a:p>
                      <a:r>
                        <a:rPr lang="es-ES" sz="1100" dirty="0"/>
                        <a:t>EKG</a:t>
                      </a:r>
                    </a:p>
                  </a:txBody>
                  <a:tcPr/>
                </a:tc>
                <a:tc>
                  <a:txBody>
                    <a:bodyPr/>
                    <a:lstStyle/>
                    <a:p>
                      <a:r>
                        <a:rPr lang="es-ES" sz="1100" dirty="0"/>
                        <a:t>Normal</a:t>
                      </a:r>
                    </a:p>
                  </a:txBody>
                  <a:tcPr/>
                </a:tc>
                <a:tc>
                  <a:txBody>
                    <a:bodyPr/>
                    <a:lstStyle/>
                    <a:p>
                      <a:r>
                        <a:rPr lang="es-ES" sz="1100" dirty="0"/>
                        <a:t>A. menor</a:t>
                      </a:r>
                    </a:p>
                  </a:txBody>
                  <a:tcPr/>
                </a:tc>
                <a:tc>
                  <a:txBody>
                    <a:bodyPr/>
                    <a:lstStyle/>
                    <a:p>
                      <a:r>
                        <a:rPr lang="es-ES" sz="1100" dirty="0"/>
                        <a:t>A. mayor</a:t>
                      </a:r>
                    </a:p>
                  </a:txBody>
                  <a:tcPr/>
                </a:tc>
                <a:tc>
                  <a:txBody>
                    <a:bodyPr/>
                    <a:lstStyle/>
                    <a:p>
                      <a:r>
                        <a:rPr lang="es-ES" sz="1100" dirty="0"/>
                        <a:t>p</a:t>
                      </a:r>
                    </a:p>
                  </a:txBody>
                  <a:tcPr/>
                </a:tc>
                <a:extLst>
                  <a:ext uri="{0D108BD9-81ED-4DB2-BD59-A6C34878D82A}">
                    <a16:rowId xmlns:a16="http://schemas.microsoft.com/office/drawing/2014/main" val="229897726"/>
                  </a:ext>
                </a:extLst>
              </a:tr>
              <a:tr h="245669">
                <a:tc>
                  <a:txBody>
                    <a:bodyPr/>
                    <a:lstStyle/>
                    <a:p>
                      <a:r>
                        <a:rPr lang="es-ES" sz="1100" dirty="0"/>
                        <a:t>Sincope s/n</a:t>
                      </a:r>
                    </a:p>
                  </a:txBody>
                  <a:tcPr/>
                </a:tc>
                <a:tc>
                  <a:txBody>
                    <a:bodyPr/>
                    <a:lstStyle/>
                    <a:p>
                      <a:r>
                        <a:rPr lang="es-ES" sz="1100" dirty="0"/>
                        <a:t>20,5%/47%</a:t>
                      </a:r>
                    </a:p>
                  </a:txBody>
                  <a:tcPr/>
                </a:tc>
                <a:tc>
                  <a:txBody>
                    <a:bodyPr/>
                    <a:lstStyle/>
                    <a:p>
                      <a:r>
                        <a:rPr lang="es-ES" sz="1100" dirty="0"/>
                        <a:t>38,4%/24,8%</a:t>
                      </a:r>
                    </a:p>
                  </a:txBody>
                  <a:tcPr/>
                </a:tc>
                <a:tc>
                  <a:txBody>
                    <a:bodyPr/>
                    <a:lstStyle/>
                    <a:p>
                      <a:r>
                        <a:rPr lang="es-ES" sz="1100" dirty="0"/>
                        <a:t>41%/28%</a:t>
                      </a:r>
                    </a:p>
                  </a:txBody>
                  <a:tcPr/>
                </a:tc>
                <a:tc>
                  <a:txBody>
                    <a:bodyPr/>
                    <a:lstStyle/>
                    <a:p>
                      <a:r>
                        <a:rPr lang="es-ES" sz="1100" dirty="0"/>
                        <a:t>0,005</a:t>
                      </a:r>
                    </a:p>
                  </a:txBody>
                  <a:tcPr/>
                </a:tc>
                <a:extLst>
                  <a:ext uri="{0D108BD9-81ED-4DB2-BD59-A6C34878D82A}">
                    <a16:rowId xmlns:a16="http://schemas.microsoft.com/office/drawing/2014/main" val="2862743353"/>
                  </a:ext>
                </a:extLst>
              </a:tr>
              <a:tr h="245669">
                <a:tc>
                  <a:txBody>
                    <a:bodyPr/>
                    <a:lstStyle/>
                    <a:p>
                      <a:r>
                        <a:rPr lang="es-ES" sz="1100" dirty="0"/>
                        <a:t>Disnea s/n</a:t>
                      </a:r>
                    </a:p>
                  </a:txBody>
                  <a:tcPr/>
                </a:tc>
                <a:tc>
                  <a:txBody>
                    <a:bodyPr/>
                    <a:lstStyle/>
                    <a:p>
                      <a:r>
                        <a:rPr lang="es-ES" sz="1100" dirty="0"/>
                        <a:t>39,7%/53%</a:t>
                      </a:r>
                    </a:p>
                  </a:txBody>
                  <a:tcPr/>
                </a:tc>
                <a:tc>
                  <a:txBody>
                    <a:bodyPr/>
                    <a:lstStyle/>
                    <a:p>
                      <a:r>
                        <a:rPr lang="es-ES" sz="1100" dirty="0"/>
                        <a:t>28,7%/21,4%</a:t>
                      </a:r>
                    </a:p>
                  </a:txBody>
                  <a:tcPr/>
                </a:tc>
                <a:tc>
                  <a:txBody>
                    <a:bodyPr/>
                    <a:lstStyle/>
                    <a:p>
                      <a:r>
                        <a:rPr lang="es-ES" sz="1100" dirty="0"/>
                        <a:t>31,7%/25,4%</a:t>
                      </a:r>
                    </a:p>
                  </a:txBody>
                  <a:tcPr/>
                </a:tc>
                <a:tc>
                  <a:txBody>
                    <a:bodyPr/>
                    <a:lstStyle/>
                    <a:p>
                      <a:r>
                        <a:rPr lang="es-ES" sz="1100" dirty="0"/>
                        <a:t>0,03</a:t>
                      </a:r>
                    </a:p>
                  </a:txBody>
                  <a:tcPr/>
                </a:tc>
                <a:extLst>
                  <a:ext uri="{0D108BD9-81ED-4DB2-BD59-A6C34878D82A}">
                    <a16:rowId xmlns:a16="http://schemas.microsoft.com/office/drawing/2014/main" val="3406199829"/>
                  </a:ext>
                </a:extLst>
              </a:tr>
              <a:tr h="763725">
                <a:tc>
                  <a:txBody>
                    <a:bodyPr/>
                    <a:lstStyle/>
                    <a:p>
                      <a:r>
                        <a:rPr lang="es-ES" sz="1100" dirty="0"/>
                        <a:t>FC&gt;100 s/n</a:t>
                      </a:r>
                    </a:p>
                    <a:p>
                      <a:r>
                        <a:rPr lang="es-ES" sz="1100" dirty="0"/>
                        <a:t>TAS&lt;110s/n</a:t>
                      </a:r>
                    </a:p>
                    <a:p>
                      <a:r>
                        <a:rPr lang="es-ES" sz="1100" dirty="0"/>
                        <a:t>FR&gt;30 s/n</a:t>
                      </a:r>
                    </a:p>
                    <a:p>
                      <a:r>
                        <a:rPr lang="es-ES" sz="1100" dirty="0"/>
                        <a:t>SatO2&lt;90% s/n</a:t>
                      </a:r>
                    </a:p>
                  </a:txBody>
                  <a:tcPr/>
                </a:tc>
                <a:tc>
                  <a:txBody>
                    <a:bodyPr/>
                    <a:lstStyle/>
                    <a:p>
                      <a:r>
                        <a:rPr lang="es-ES" sz="1100" dirty="0"/>
                        <a:t>9,9%/52,9%</a:t>
                      </a:r>
                    </a:p>
                    <a:p>
                      <a:r>
                        <a:rPr lang="es-ES" sz="1100" dirty="0"/>
                        <a:t>21,4%/47,7%</a:t>
                      </a:r>
                    </a:p>
                    <a:p>
                      <a:r>
                        <a:rPr lang="es-ES" sz="1100" dirty="0"/>
                        <a:t>24%/47%</a:t>
                      </a:r>
                    </a:p>
                    <a:p>
                      <a:r>
                        <a:rPr lang="es-ES" sz="1100" dirty="0"/>
                        <a:t>28%/45,6%</a:t>
                      </a:r>
                    </a:p>
                  </a:txBody>
                  <a:tcPr/>
                </a:tc>
                <a:tc>
                  <a:txBody>
                    <a:bodyPr/>
                    <a:lstStyle/>
                    <a:p>
                      <a:r>
                        <a:rPr lang="es-ES" sz="1100" dirty="0"/>
                        <a:t>40,5%/22,8%</a:t>
                      </a:r>
                    </a:p>
                    <a:p>
                      <a:r>
                        <a:rPr lang="es-ES" sz="1100" dirty="0"/>
                        <a:t>31,5%/25,2%</a:t>
                      </a:r>
                    </a:p>
                    <a:p>
                      <a:r>
                        <a:rPr lang="es-ES" sz="1100" dirty="0"/>
                        <a:t>32,5%/25,6%</a:t>
                      </a:r>
                    </a:p>
                    <a:p>
                      <a:r>
                        <a:rPr lang="es-ES" sz="1100" dirty="0"/>
                        <a:t>32,4%/25,9%</a:t>
                      </a:r>
                    </a:p>
                  </a:txBody>
                  <a:tcPr/>
                </a:tc>
                <a:tc>
                  <a:txBody>
                    <a:bodyPr/>
                    <a:lstStyle/>
                    <a:p>
                      <a:r>
                        <a:rPr lang="es-ES" sz="1100" dirty="0"/>
                        <a:t>49,5%/24,3%</a:t>
                      </a:r>
                    </a:p>
                    <a:p>
                      <a:r>
                        <a:rPr lang="es-ES" sz="1100" dirty="0"/>
                        <a:t>44%/27,2%</a:t>
                      </a:r>
                    </a:p>
                    <a:p>
                      <a:r>
                        <a:rPr lang="es-ES" sz="1100" dirty="0"/>
                        <a:t>43,4%/27%</a:t>
                      </a:r>
                    </a:p>
                    <a:p>
                      <a:r>
                        <a:rPr lang="es-ES" sz="1100" dirty="0"/>
                        <a:t>39,4%/28,5%</a:t>
                      </a:r>
                    </a:p>
                  </a:txBody>
                  <a:tcPr/>
                </a:tc>
                <a:tc>
                  <a:txBody>
                    <a:bodyPr/>
                    <a:lstStyle/>
                    <a:p>
                      <a:r>
                        <a:rPr lang="es-ES" sz="1100" dirty="0"/>
                        <a:t>0,0005</a:t>
                      </a:r>
                    </a:p>
                    <a:p>
                      <a:r>
                        <a:rPr lang="es-ES" sz="1100" dirty="0"/>
                        <a:t>0,0005</a:t>
                      </a:r>
                    </a:p>
                    <a:p>
                      <a:r>
                        <a:rPr lang="es-ES" sz="1100" dirty="0"/>
                        <a:t>0,0005</a:t>
                      </a:r>
                    </a:p>
                    <a:p>
                      <a:r>
                        <a:rPr lang="es-ES" sz="1100" dirty="0"/>
                        <a:t>0,018</a:t>
                      </a:r>
                    </a:p>
                  </a:txBody>
                  <a:tcPr/>
                </a:tc>
                <a:extLst>
                  <a:ext uri="{0D108BD9-81ED-4DB2-BD59-A6C34878D82A}">
                    <a16:rowId xmlns:a16="http://schemas.microsoft.com/office/drawing/2014/main" val="3368895320"/>
                  </a:ext>
                </a:extLst>
              </a:tr>
              <a:tr h="304733">
                <a:tc>
                  <a:txBody>
                    <a:bodyPr/>
                    <a:lstStyle/>
                    <a:p>
                      <a:r>
                        <a:rPr lang="es-ES" sz="1100" dirty="0"/>
                        <a:t>TEP masivo-sub--&lt;25%</a:t>
                      </a:r>
                    </a:p>
                  </a:txBody>
                  <a:tcPr/>
                </a:tc>
                <a:tc>
                  <a:txBody>
                    <a:bodyPr/>
                    <a:lstStyle/>
                    <a:p>
                      <a:r>
                        <a:rPr lang="es-ES" sz="1100" dirty="0"/>
                        <a:t>34%/37,5%/54%</a:t>
                      </a:r>
                    </a:p>
                  </a:txBody>
                  <a:tcPr/>
                </a:tc>
                <a:tc>
                  <a:txBody>
                    <a:bodyPr/>
                    <a:lstStyle/>
                    <a:p>
                      <a:r>
                        <a:rPr lang="es-ES" sz="1100" dirty="0"/>
                        <a:t>31%/28,3%/22,5%</a:t>
                      </a:r>
                    </a:p>
                  </a:txBody>
                  <a:tcPr/>
                </a:tc>
                <a:tc>
                  <a:txBody>
                    <a:bodyPr/>
                    <a:lstStyle/>
                    <a:p>
                      <a:r>
                        <a:rPr lang="es-ES" sz="1100" dirty="0"/>
                        <a:t>35,6%/34%/23,6%</a:t>
                      </a:r>
                    </a:p>
                  </a:txBody>
                  <a:tcPr/>
                </a:tc>
                <a:tc>
                  <a:txBody>
                    <a:bodyPr/>
                    <a:lstStyle/>
                    <a:p>
                      <a:r>
                        <a:rPr lang="es-ES" sz="1100" dirty="0"/>
                        <a:t>0,002</a:t>
                      </a:r>
                    </a:p>
                  </a:txBody>
                  <a:tcPr/>
                </a:tc>
                <a:extLst>
                  <a:ext uri="{0D108BD9-81ED-4DB2-BD59-A6C34878D82A}">
                    <a16:rowId xmlns:a16="http://schemas.microsoft.com/office/drawing/2014/main" val="3283300117"/>
                  </a:ext>
                </a:extLst>
              </a:tr>
            </a:tbl>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2027</TotalTime>
  <Words>570</Words>
  <Application>Microsoft Office PowerPoint</Application>
  <PresentationFormat>Presentación en pantalla (16:9)</PresentationFormat>
  <Paragraphs>82</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Tahoma</vt:lpstr>
      <vt:lpstr>Times New Roman</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jacinto hernandez borge</cp:lastModifiedBy>
  <cp:revision>25</cp:revision>
  <dcterms:created xsi:type="dcterms:W3CDTF">2024-02-05T13:08:18Z</dcterms:created>
  <dcterms:modified xsi:type="dcterms:W3CDTF">2024-02-21T18:33:49Z</dcterms:modified>
</cp:coreProperties>
</file>