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9F4"/>
    <a:srgbClr val="FEF4EC"/>
    <a:srgbClr val="EDEBE1"/>
    <a:srgbClr val="E1E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7A8A75-2813-47C2-B99E-02CB6ED3A113}" v="301" dt="2024-02-21T22:27:30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1743" autoAdjust="0"/>
  </p:normalViewPr>
  <p:slideViewPr>
    <p:cSldViewPr>
      <p:cViewPr>
        <p:scale>
          <a:sx n="85" d="100"/>
          <a:sy n="85" d="100"/>
        </p:scale>
        <p:origin x="679" y="-54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24/02/2024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42AA570-E46C-47F7-8798-779593B827EE}"/>
              </a:ext>
            </a:extLst>
          </p:cNvPr>
          <p:cNvSpPr txBox="1"/>
          <p:nvPr/>
        </p:nvSpPr>
        <p:spPr>
          <a:xfrm>
            <a:off x="2680044" y="89596"/>
            <a:ext cx="5924404" cy="4070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EMBOLISMO PULMOMAR EN LA PANDEMIA COVID-19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8401B7B-BA81-C25C-5B3C-2C45409C2351}"/>
              </a:ext>
            </a:extLst>
          </p:cNvPr>
          <p:cNvSpPr txBox="1"/>
          <p:nvPr/>
        </p:nvSpPr>
        <p:spPr>
          <a:xfrm>
            <a:off x="1835696" y="465148"/>
            <a:ext cx="7189550" cy="397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Rocío Morante Espada</a:t>
            </a:r>
            <a:r>
              <a:rPr lang="es-ES" sz="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Jacinto Hernández Borge,</a:t>
            </a:r>
            <a:r>
              <a:rPr lang="es-ES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Lourdes Galán Ledesma, Julia López Rodríguez, Elvira Sánchez Calle, José Antonio Márquez Alba, Nuria Matallana Encinas, Amparo Sanz Cabrera, Santiago Hernández Gómez, Jose Antonio </a:t>
            </a:r>
            <a:r>
              <a:rPr lang="es-ES" sz="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Gutierrez</a:t>
            </a:r>
            <a:r>
              <a:rPr lang="es-ES" sz="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Lara </a:t>
            </a:r>
            <a:endParaRPr lang="es-E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3F0733-FA93-F6DA-A8C3-BDD235B2DC23}"/>
              </a:ext>
            </a:extLst>
          </p:cNvPr>
          <p:cNvSpPr txBox="1"/>
          <p:nvPr/>
        </p:nvSpPr>
        <p:spPr>
          <a:xfrm>
            <a:off x="1835696" y="926396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Servicio</a:t>
            </a:r>
            <a:r>
              <a:rPr lang="es-ES" sz="9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Neumología. Hospital Universitario de Badajoz</a:t>
            </a:r>
            <a:endParaRPr lang="es-ES" sz="9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957FBE-063F-840D-F9AC-6E1567F1C97D}"/>
              </a:ext>
            </a:extLst>
          </p:cNvPr>
          <p:cNvSpPr txBox="1"/>
          <p:nvPr/>
        </p:nvSpPr>
        <p:spPr>
          <a:xfrm>
            <a:off x="353559" y="1307537"/>
            <a:ext cx="4110484" cy="516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000" kern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77C2BE-5931-B1C6-2800-3B4432954984}"/>
              </a:ext>
            </a:extLst>
          </p:cNvPr>
          <p:cNvSpPr txBox="1"/>
          <p:nvPr/>
        </p:nvSpPr>
        <p:spPr>
          <a:xfrm>
            <a:off x="244227" y="1223565"/>
            <a:ext cx="4265143" cy="923330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50000"/>
                <a:alpha val="92000"/>
              </a:schemeClr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5725" algn="ctr"/>
            <a:r>
              <a:rPr lang="es-ES" sz="1400" b="1" u="sng" dirty="0"/>
              <a:t>INTRODUCCIÓN</a:t>
            </a:r>
            <a:r>
              <a:rPr lang="es-ES" sz="1350" dirty="0"/>
              <a:t> </a:t>
            </a:r>
          </a:p>
          <a:p>
            <a:pPr marL="85725"/>
            <a:r>
              <a:rPr lang="es-ES" sz="135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enfermedad por coronavirus (Covid-19) se ha asociado a complicaciones trombóticas a diversos niveles, sobre todo, con embolismo a nivel pulmonar (EP).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B3F2634-79BD-4E1D-0DC8-7E6C4BAB405B}"/>
              </a:ext>
            </a:extLst>
          </p:cNvPr>
          <p:cNvSpPr txBox="1"/>
          <p:nvPr/>
        </p:nvSpPr>
        <p:spPr>
          <a:xfrm>
            <a:off x="4648375" y="1220125"/>
            <a:ext cx="4376871" cy="2585323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50000"/>
                <a:alpha val="92000"/>
              </a:schemeClr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5725" algn="ctr"/>
            <a:r>
              <a:rPr lang="es-ES" sz="1400" b="1" u="sng" dirty="0"/>
              <a:t>OBJETIVO Y MÉTODOS </a:t>
            </a:r>
          </a:p>
          <a:p>
            <a:pPr marL="85725"/>
            <a:r>
              <a:rPr lang="es-ES" sz="1350" dirty="0"/>
              <a:t>Objetivo principal: conocer si la pandemia Covid-19 ha supuesto cambios en la presentación, manejo y evolución a corto plazo de los pacientes ingresados con EP.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350" dirty="0"/>
              <a:t>Estudio retrospectivo que incluye todos los pacientes con EP diagnosticados en nuestro servicio durante 2020 (EP COVID).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350" dirty="0"/>
              <a:t>Se realizó un estudio comparativo empleando una cohorte histórica de pacientes (2007-2018) con EP (EP pre COVID).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350" dirty="0"/>
              <a:t> Se recogieron variables sociodemográficas, manejo diagnóstico-terapéutico y mortalidad a corto plazo.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06E3C9D-6DC4-9960-2A23-EEA99D5AF40B}"/>
              </a:ext>
            </a:extLst>
          </p:cNvPr>
          <p:cNvSpPr txBox="1"/>
          <p:nvPr/>
        </p:nvSpPr>
        <p:spPr>
          <a:xfrm>
            <a:off x="179512" y="4050925"/>
            <a:ext cx="8240857" cy="961802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50000"/>
                <a:alpha val="92000"/>
              </a:schemeClr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5725" algn="ctr"/>
            <a:r>
              <a:rPr lang="es-ES" sz="1500" b="1" u="sng" dirty="0"/>
              <a:t>RESULTADOS</a:t>
            </a:r>
          </a:p>
          <a:p>
            <a:pPr marL="85725"/>
            <a:r>
              <a:rPr lang="es-ES" sz="1350" dirty="0"/>
              <a:t>Se incluyeron </a:t>
            </a:r>
            <a:r>
              <a:rPr lang="es-ES" sz="1350" b="1" dirty="0"/>
              <a:t>587 pacientes </a:t>
            </a:r>
            <a:r>
              <a:rPr lang="es-ES" sz="1350" dirty="0"/>
              <a:t>(hombres 56,2%, edad media 64,5±15,8). No encontramos diferencias significativas en el género, neoplasia previa o factores de riesgo predisponentes. 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350" dirty="0"/>
              <a:t>De los 98 pacientes TEP en pandemia COVID sólo 5 tenían neumonía COVID en el momento del diagnóstico.</a:t>
            </a:r>
            <a:endParaRPr lang="es-ES" sz="1350" kern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A8C3ABC-0D0A-B735-AAE6-CED3A4340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304" y="2207492"/>
            <a:ext cx="2011184" cy="173831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9DE33A5-535E-B5BD-7EC8-A7D20FD6D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501079"/>
            <a:ext cx="1052349" cy="122742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F336BFD-C7DD-EC44-8292-43D48E37E622}"/>
              </a:ext>
            </a:extLst>
          </p:cNvPr>
          <p:cNvSpPr txBox="1"/>
          <p:nvPr/>
        </p:nvSpPr>
        <p:spPr>
          <a:xfrm>
            <a:off x="104674" y="699542"/>
            <a:ext cx="5271425" cy="3139321"/>
          </a:xfrm>
          <a:prstGeom prst="rect">
            <a:avLst/>
          </a:prstGeom>
          <a:noFill/>
          <a:ln w="19050" cap="flat" cmpd="sng" algn="ctr">
            <a:solidFill>
              <a:schemeClr val="bg2">
                <a:lumMod val="50000"/>
                <a:alpha val="92000"/>
              </a:schemeClr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5725" algn="ctr"/>
            <a:r>
              <a:rPr lang="es-ES" sz="1600" b="1" u="sng" dirty="0"/>
              <a:t>RESULTADOS</a:t>
            </a:r>
            <a:r>
              <a:rPr lang="es-ES" sz="1400" dirty="0"/>
              <a:t> 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EP COVID tuvieron más comorbilidad, obesidad, EP previo y EP recurrente pero mejores puntuaciones en la escala PESI.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clínica de infarto, los sintomáticos y la presencia de taquipnea fueron significativamente más frecuentes en los EP pre-COVID. 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hayamos DS en la evidencia de alteraciones EKG, RX de tórax, presencia o localización de TVP.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afectación de tronco, el trombo en silla de montar  y las alteraciones ecocardiográficas fueron más habituales en los EP </a:t>
            </a:r>
            <a:r>
              <a:rPr lang="es-E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COVID</a:t>
            </a: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aunque el ingreso en UCI y el tratamiento fibrinolítico fue menos frecuente. 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días con síntomas previos al ingreso y la estancia hospitalaria fueron inferiores en los EP COVID.</a:t>
            </a:r>
          </a:p>
          <a:p>
            <a:pPr marL="371475" indent="-285750">
              <a:buFont typeface="Arial" panose="020B0604020202020204" pitchFamily="34" charset="0"/>
              <a:buChar char="•"/>
            </a:pPr>
            <a:r>
              <a:rPr lang="es-E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mortalidad a los tres meses fue superior en los EP pre-COVID.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694088C-E093-7870-888E-86B5A3E5FDB0}"/>
              </a:ext>
            </a:extLst>
          </p:cNvPr>
          <p:cNvSpPr txBox="1"/>
          <p:nvPr/>
        </p:nvSpPr>
        <p:spPr>
          <a:xfrm>
            <a:off x="785846" y="3951515"/>
            <a:ext cx="4692531" cy="9848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marL="85725"/>
            <a:r>
              <a:rPr lang="es-ES" sz="14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s-ES" sz="1450" b="1" u="sng" dirty="0">
                <a:solidFill>
                  <a:schemeClr val="accent6">
                    <a:lumMod val="50000"/>
                  </a:schemeClr>
                </a:solidFill>
              </a:rPr>
              <a:t>Para concluir</a:t>
            </a:r>
            <a:r>
              <a:rPr lang="es-ES" sz="1450" b="1" dirty="0">
                <a:solidFill>
                  <a:schemeClr val="accent6">
                    <a:lumMod val="50000"/>
                  </a:schemeClr>
                </a:solidFill>
              </a:rPr>
              <a:t>…</a:t>
            </a:r>
            <a:endParaRPr lang="es-ES" sz="1450" dirty="0">
              <a:solidFill>
                <a:schemeClr val="accent6">
                  <a:lumMod val="50000"/>
                </a:schemeClr>
              </a:solidFill>
            </a:endParaRPr>
          </a:p>
          <a:p>
            <a:pPr marL="85725"/>
            <a:r>
              <a:rPr lang="es-ES" sz="1450" dirty="0">
                <a:solidFill>
                  <a:schemeClr val="accent6">
                    <a:lumMod val="50000"/>
                  </a:schemeClr>
                </a:solidFill>
              </a:rPr>
              <a:t>Encontramos que los EP COVID fueron más comórbidos y tuvieron mayor afectación hemodinámica, aunque su manejo y evolución a corto plazo fue más satisfactorio.</a:t>
            </a:r>
            <a:endParaRPr lang="es-ES" sz="1450" kern="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n 18" descr="Tabla&#10;&#10;Descripción generada automáticamente">
            <a:extLst>
              <a:ext uri="{FF2B5EF4-FFF2-40B4-BE49-F238E27FC236}">
                <a16:creationId xmlns:a16="http://schemas.microsoft.com/office/drawing/2014/main" id="{AEE55DA6-07C8-9B0B-06CC-0E3FCC362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13" y="111244"/>
            <a:ext cx="3607224" cy="4921012"/>
          </a:xfrm>
          <a:prstGeom prst="rect">
            <a:avLst/>
          </a:prstGeom>
        </p:spPr>
      </p:pic>
      <p:pic>
        <p:nvPicPr>
          <p:cNvPr id="23" name="Imagen 22" descr="Forma, Círculo&#10;&#10;Descripción generada automáticamente">
            <a:extLst>
              <a:ext uri="{FF2B5EF4-FFF2-40B4-BE49-F238E27FC236}">
                <a16:creationId xmlns:a16="http://schemas.microsoft.com/office/drawing/2014/main" id="{7AD88BE0-C932-7303-E4EE-CE6B423CB7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82117"/>
            <a:ext cx="761398" cy="771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378</Words>
  <Application>Microsoft Office PowerPoint</Application>
  <PresentationFormat>Presentación en pantalla (16:9)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10</cp:revision>
  <dcterms:created xsi:type="dcterms:W3CDTF">2024-02-05T13:08:18Z</dcterms:created>
  <dcterms:modified xsi:type="dcterms:W3CDTF">2024-02-24T10:49:24Z</dcterms:modified>
</cp:coreProperties>
</file>