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3" r:id="rId2"/>
    <p:sldId id="264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9000"/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9"/>
  </p:normalViewPr>
  <p:slideViewPr>
    <p:cSldViewPr>
      <p:cViewPr varScale="1">
        <p:scale>
          <a:sx n="117" d="100"/>
          <a:sy n="117" d="100"/>
        </p:scale>
        <p:origin x="944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E705EB-63A8-6941-B8C2-B02127269036}" type="doc">
      <dgm:prSet loTypeId="urn:microsoft.com/office/officeart/2008/layout/VerticalCurv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975CCDD-EB23-3C49-87D6-4052C619537F}">
      <dgm:prSet phldrT="[Texto]" custT="1"/>
      <dgm:spPr>
        <a:solidFill>
          <a:schemeClr val="accent1">
            <a:lumMod val="75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Servicio de Documentación Clínica del HUVR</a:t>
          </a:r>
        </a:p>
      </dgm:t>
    </dgm:pt>
    <dgm:pt modelId="{FB6B4DD9-DD1E-384C-B4B3-EC2E6D7E50DA}" type="parTrans" cxnId="{E1454F5E-F8D3-D244-8DA4-EC0B05FF5289}">
      <dgm:prSet/>
      <dgm:spPr/>
      <dgm:t>
        <a:bodyPr/>
        <a:lstStyle/>
        <a:p>
          <a:endParaRPr lang="es-ES"/>
        </a:p>
      </dgm:t>
    </dgm:pt>
    <dgm:pt modelId="{D602650A-64E7-6143-A98A-FA2CD02939B4}" type="sibTrans" cxnId="{E1454F5E-F8D3-D244-8DA4-EC0B05FF5289}">
      <dgm:prSet/>
      <dgm:spPr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endParaRPr lang="es-ES"/>
        </a:p>
      </dgm:t>
    </dgm:pt>
    <dgm:pt modelId="{27A99669-5913-C34C-B8CB-A906C1A8A041}">
      <dgm:prSet phldrT="[Texto]" custT="1"/>
      <dgm:spPr>
        <a:solidFill>
          <a:schemeClr val="accent4">
            <a:lumMod val="75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Pacientes hospitalizados con TEP entre enero 2021 y julio 2023, mediante</a:t>
          </a:r>
          <a:b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CIE-10 (I26.99)</a:t>
          </a:r>
          <a:endParaRPr lang="es-ES" sz="1500" dirty="0"/>
        </a:p>
      </dgm:t>
    </dgm:pt>
    <dgm:pt modelId="{A9EA03FD-6AA0-2D45-A232-6358BEB66AFC}" type="parTrans" cxnId="{C640A615-C74E-7F4B-8154-C1108BC55ED0}">
      <dgm:prSet/>
      <dgm:spPr/>
      <dgm:t>
        <a:bodyPr/>
        <a:lstStyle/>
        <a:p>
          <a:endParaRPr lang="es-ES"/>
        </a:p>
      </dgm:t>
    </dgm:pt>
    <dgm:pt modelId="{354E43FC-1335-6F4A-8D8E-226EBF8C523D}" type="sibTrans" cxnId="{C640A615-C74E-7F4B-8154-C1108BC55ED0}">
      <dgm:prSet/>
      <dgm:spPr/>
      <dgm:t>
        <a:bodyPr/>
        <a:lstStyle/>
        <a:p>
          <a:endParaRPr lang="es-ES"/>
        </a:p>
      </dgm:t>
    </dgm:pt>
    <dgm:pt modelId="{249833BD-8D31-F642-8A01-F165BEC1F638}">
      <dgm:prSet phldrT="[Texto]" custT="1"/>
      <dgm:spPr>
        <a:solidFill>
          <a:schemeClr val="accent3">
            <a:lumMod val="5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Revisión global de pacientes valorados por equipo “Código TEP” y su decisión.</a:t>
          </a:r>
          <a:b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s-ES" sz="1500" dirty="0">
              <a:latin typeface="Arial" panose="020B0604020202020204" pitchFamily="34" charset="0"/>
              <a:cs typeface="Arial" panose="020B0604020202020204" pitchFamily="34" charset="0"/>
            </a:rPr>
            <a:t>Análisis de mortalidad a 7 días e intrahospitalaria</a:t>
          </a:r>
        </a:p>
      </dgm:t>
    </dgm:pt>
    <dgm:pt modelId="{11DF1EA0-C2F4-6E4A-BEA6-CB6DD9034D46}" type="parTrans" cxnId="{83DB96C9-88FE-264A-BE38-E5F241EE742B}">
      <dgm:prSet/>
      <dgm:spPr/>
      <dgm:t>
        <a:bodyPr/>
        <a:lstStyle/>
        <a:p>
          <a:endParaRPr lang="es-ES"/>
        </a:p>
      </dgm:t>
    </dgm:pt>
    <dgm:pt modelId="{F9525247-7B49-2442-8B42-70C40CB9607B}" type="sibTrans" cxnId="{83DB96C9-88FE-264A-BE38-E5F241EE742B}">
      <dgm:prSet/>
      <dgm:spPr/>
      <dgm:t>
        <a:bodyPr/>
        <a:lstStyle/>
        <a:p>
          <a:endParaRPr lang="es-ES"/>
        </a:p>
      </dgm:t>
    </dgm:pt>
    <dgm:pt modelId="{EFDADAFD-C25B-2D40-9441-338667970C9F}" type="pres">
      <dgm:prSet presAssocID="{76E705EB-63A8-6941-B8C2-B02127269036}" presName="Name0" presStyleCnt="0">
        <dgm:presLayoutVars>
          <dgm:chMax val="7"/>
          <dgm:chPref val="7"/>
          <dgm:dir/>
        </dgm:presLayoutVars>
      </dgm:prSet>
      <dgm:spPr/>
    </dgm:pt>
    <dgm:pt modelId="{020062D0-7806-AB43-AF57-F51B1188BBD1}" type="pres">
      <dgm:prSet presAssocID="{76E705EB-63A8-6941-B8C2-B02127269036}" presName="Name1" presStyleCnt="0"/>
      <dgm:spPr/>
    </dgm:pt>
    <dgm:pt modelId="{AA07BC07-C208-4E4E-8E33-B17272C45BAD}" type="pres">
      <dgm:prSet presAssocID="{76E705EB-63A8-6941-B8C2-B02127269036}" presName="cycle" presStyleCnt="0"/>
      <dgm:spPr/>
    </dgm:pt>
    <dgm:pt modelId="{F017A456-65D4-3642-8E06-F751B11F8136}" type="pres">
      <dgm:prSet presAssocID="{76E705EB-63A8-6941-B8C2-B02127269036}" presName="srcNode" presStyleLbl="node1" presStyleIdx="0" presStyleCnt="3"/>
      <dgm:spPr/>
    </dgm:pt>
    <dgm:pt modelId="{D48C2F01-753C-9A41-801A-52ADF9FA7879}" type="pres">
      <dgm:prSet presAssocID="{76E705EB-63A8-6941-B8C2-B02127269036}" presName="conn" presStyleLbl="parChTrans1D2" presStyleIdx="0" presStyleCnt="1"/>
      <dgm:spPr/>
    </dgm:pt>
    <dgm:pt modelId="{DE9AC642-4208-FC4B-A49E-49313AB52588}" type="pres">
      <dgm:prSet presAssocID="{76E705EB-63A8-6941-B8C2-B02127269036}" presName="extraNode" presStyleLbl="node1" presStyleIdx="0" presStyleCnt="3"/>
      <dgm:spPr/>
    </dgm:pt>
    <dgm:pt modelId="{A4B91F31-E3E6-784F-94E0-AB0915821193}" type="pres">
      <dgm:prSet presAssocID="{76E705EB-63A8-6941-B8C2-B02127269036}" presName="dstNode" presStyleLbl="node1" presStyleIdx="0" presStyleCnt="3"/>
      <dgm:spPr/>
    </dgm:pt>
    <dgm:pt modelId="{F846DFDA-DD93-3E4E-B0DA-A1118DE057CB}" type="pres">
      <dgm:prSet presAssocID="{3975CCDD-EB23-3C49-87D6-4052C619537F}" presName="text_1" presStyleLbl="node1" presStyleIdx="0" presStyleCnt="3" custScaleY="123055">
        <dgm:presLayoutVars>
          <dgm:bulletEnabled val="1"/>
        </dgm:presLayoutVars>
      </dgm:prSet>
      <dgm:spPr/>
    </dgm:pt>
    <dgm:pt modelId="{33F844BD-B13E-6646-9C2E-0355EFB1B9B3}" type="pres">
      <dgm:prSet presAssocID="{3975CCDD-EB23-3C49-87D6-4052C619537F}" presName="accent_1" presStyleCnt="0"/>
      <dgm:spPr/>
    </dgm:pt>
    <dgm:pt modelId="{04267F25-8D79-B943-B764-8DCCE1DB7C9E}" type="pres">
      <dgm:prSet presAssocID="{3975CCDD-EB23-3C49-87D6-4052C619537F}" presName="accentRepeatNode" presStyleLbl="solidFgAcc1" presStyleIdx="0" presStyleCnt="3"/>
      <dgm:spPr>
        <a:ln>
          <a:solidFill>
            <a:schemeClr val="accent1">
              <a:lumMod val="75000"/>
            </a:schemeClr>
          </a:solidFill>
        </a:ln>
      </dgm:spPr>
    </dgm:pt>
    <dgm:pt modelId="{7D353BE7-04D9-DD40-8BFB-8FE64FCF3533}" type="pres">
      <dgm:prSet presAssocID="{27A99669-5913-C34C-B8CB-A906C1A8A041}" presName="text_2" presStyleLbl="node1" presStyleIdx="1" presStyleCnt="3" custScaleY="143635">
        <dgm:presLayoutVars>
          <dgm:bulletEnabled val="1"/>
        </dgm:presLayoutVars>
      </dgm:prSet>
      <dgm:spPr/>
    </dgm:pt>
    <dgm:pt modelId="{6F5D2976-1C86-AE49-A37F-DDFB022A11F1}" type="pres">
      <dgm:prSet presAssocID="{27A99669-5913-C34C-B8CB-A906C1A8A041}" presName="accent_2" presStyleCnt="0"/>
      <dgm:spPr/>
    </dgm:pt>
    <dgm:pt modelId="{55EAE0B2-2985-BD4E-8B5C-13B31EAC70A6}" type="pres">
      <dgm:prSet presAssocID="{27A99669-5913-C34C-B8CB-A906C1A8A041}" presName="accentRepeatNode" presStyleLbl="solidFgAcc1" presStyleIdx="1" presStyleCnt="3"/>
      <dgm:spPr>
        <a:solidFill>
          <a:schemeClr val="bg1"/>
        </a:solidFill>
        <a:ln>
          <a:solidFill>
            <a:schemeClr val="accent4">
              <a:lumMod val="75000"/>
            </a:schemeClr>
          </a:solidFill>
        </a:ln>
      </dgm:spPr>
    </dgm:pt>
    <dgm:pt modelId="{CD0474AC-46F8-0242-A5D5-8BFF541C93CA}" type="pres">
      <dgm:prSet presAssocID="{249833BD-8D31-F642-8A01-F165BEC1F638}" presName="text_3" presStyleLbl="node1" presStyleIdx="2" presStyleCnt="3" custScaleY="130979">
        <dgm:presLayoutVars>
          <dgm:bulletEnabled val="1"/>
        </dgm:presLayoutVars>
      </dgm:prSet>
      <dgm:spPr/>
    </dgm:pt>
    <dgm:pt modelId="{AD437E57-F618-FB43-9C1B-87AC6483807F}" type="pres">
      <dgm:prSet presAssocID="{249833BD-8D31-F642-8A01-F165BEC1F638}" presName="accent_3" presStyleCnt="0"/>
      <dgm:spPr/>
    </dgm:pt>
    <dgm:pt modelId="{4A78BC59-C9C0-9A44-9E1C-6531397F305D}" type="pres">
      <dgm:prSet presAssocID="{249833BD-8D31-F642-8A01-F165BEC1F638}" presName="accentRepeatNode" presStyleLbl="solidFgAcc1" presStyleIdx="2" presStyleCnt="3"/>
      <dgm:spPr>
        <a:ln>
          <a:solidFill>
            <a:schemeClr val="accent3">
              <a:lumMod val="50000"/>
            </a:schemeClr>
          </a:solidFill>
        </a:ln>
      </dgm:spPr>
    </dgm:pt>
  </dgm:ptLst>
  <dgm:cxnLst>
    <dgm:cxn modelId="{C640A615-C74E-7F4B-8154-C1108BC55ED0}" srcId="{76E705EB-63A8-6941-B8C2-B02127269036}" destId="{27A99669-5913-C34C-B8CB-A906C1A8A041}" srcOrd="1" destOrd="0" parTransId="{A9EA03FD-6AA0-2D45-A232-6358BEB66AFC}" sibTransId="{354E43FC-1335-6F4A-8D8E-226EBF8C523D}"/>
    <dgm:cxn modelId="{42C3C134-F699-C041-BD26-853BD4B08F32}" type="presOf" srcId="{76E705EB-63A8-6941-B8C2-B02127269036}" destId="{EFDADAFD-C25B-2D40-9441-338667970C9F}" srcOrd="0" destOrd="0" presId="urn:microsoft.com/office/officeart/2008/layout/VerticalCurvedList"/>
    <dgm:cxn modelId="{9AD50F54-174A-C647-B99D-72C00F82CB4A}" type="presOf" srcId="{D602650A-64E7-6143-A98A-FA2CD02939B4}" destId="{D48C2F01-753C-9A41-801A-52ADF9FA7879}" srcOrd="0" destOrd="0" presId="urn:microsoft.com/office/officeart/2008/layout/VerticalCurvedList"/>
    <dgm:cxn modelId="{E1454F5E-F8D3-D244-8DA4-EC0B05FF5289}" srcId="{76E705EB-63A8-6941-B8C2-B02127269036}" destId="{3975CCDD-EB23-3C49-87D6-4052C619537F}" srcOrd="0" destOrd="0" parTransId="{FB6B4DD9-DD1E-384C-B4B3-EC2E6D7E50DA}" sibTransId="{D602650A-64E7-6143-A98A-FA2CD02939B4}"/>
    <dgm:cxn modelId="{F5EDF860-8F7D-7943-A331-8B7555215219}" type="presOf" srcId="{249833BD-8D31-F642-8A01-F165BEC1F638}" destId="{CD0474AC-46F8-0242-A5D5-8BFF541C93CA}" srcOrd="0" destOrd="0" presId="urn:microsoft.com/office/officeart/2008/layout/VerticalCurvedList"/>
    <dgm:cxn modelId="{83DB96C9-88FE-264A-BE38-E5F241EE742B}" srcId="{76E705EB-63A8-6941-B8C2-B02127269036}" destId="{249833BD-8D31-F642-8A01-F165BEC1F638}" srcOrd="2" destOrd="0" parTransId="{11DF1EA0-C2F4-6E4A-BEA6-CB6DD9034D46}" sibTransId="{F9525247-7B49-2442-8B42-70C40CB9607B}"/>
    <dgm:cxn modelId="{5E08EFC9-B6E6-1B49-81B0-4D9FFB5F09C7}" type="presOf" srcId="{27A99669-5913-C34C-B8CB-A906C1A8A041}" destId="{7D353BE7-04D9-DD40-8BFB-8FE64FCF3533}" srcOrd="0" destOrd="0" presId="urn:microsoft.com/office/officeart/2008/layout/VerticalCurvedList"/>
    <dgm:cxn modelId="{672773FC-3BA4-8649-AA8D-680AA187C874}" type="presOf" srcId="{3975CCDD-EB23-3C49-87D6-4052C619537F}" destId="{F846DFDA-DD93-3E4E-B0DA-A1118DE057CB}" srcOrd="0" destOrd="0" presId="urn:microsoft.com/office/officeart/2008/layout/VerticalCurvedList"/>
    <dgm:cxn modelId="{326A2117-64D1-3740-82B6-3248C757EC0B}" type="presParOf" srcId="{EFDADAFD-C25B-2D40-9441-338667970C9F}" destId="{020062D0-7806-AB43-AF57-F51B1188BBD1}" srcOrd="0" destOrd="0" presId="urn:microsoft.com/office/officeart/2008/layout/VerticalCurvedList"/>
    <dgm:cxn modelId="{938C8380-DD1B-5941-BBD0-133604D6E251}" type="presParOf" srcId="{020062D0-7806-AB43-AF57-F51B1188BBD1}" destId="{AA07BC07-C208-4E4E-8E33-B17272C45BAD}" srcOrd="0" destOrd="0" presId="urn:microsoft.com/office/officeart/2008/layout/VerticalCurvedList"/>
    <dgm:cxn modelId="{0789C449-9C51-B443-A21D-08D612CBA698}" type="presParOf" srcId="{AA07BC07-C208-4E4E-8E33-B17272C45BAD}" destId="{F017A456-65D4-3642-8E06-F751B11F8136}" srcOrd="0" destOrd="0" presId="urn:microsoft.com/office/officeart/2008/layout/VerticalCurvedList"/>
    <dgm:cxn modelId="{1649E1F7-CBF2-774F-8850-32D1A6DDCB0A}" type="presParOf" srcId="{AA07BC07-C208-4E4E-8E33-B17272C45BAD}" destId="{D48C2F01-753C-9A41-801A-52ADF9FA7879}" srcOrd="1" destOrd="0" presId="urn:microsoft.com/office/officeart/2008/layout/VerticalCurvedList"/>
    <dgm:cxn modelId="{A7A40AF7-2AC2-494C-9189-3DCA560106EC}" type="presParOf" srcId="{AA07BC07-C208-4E4E-8E33-B17272C45BAD}" destId="{DE9AC642-4208-FC4B-A49E-49313AB52588}" srcOrd="2" destOrd="0" presId="urn:microsoft.com/office/officeart/2008/layout/VerticalCurvedList"/>
    <dgm:cxn modelId="{2FC71AE9-BBA9-AD46-BA30-E8FC789FBAAB}" type="presParOf" srcId="{AA07BC07-C208-4E4E-8E33-B17272C45BAD}" destId="{A4B91F31-E3E6-784F-94E0-AB0915821193}" srcOrd="3" destOrd="0" presId="urn:microsoft.com/office/officeart/2008/layout/VerticalCurvedList"/>
    <dgm:cxn modelId="{114436D5-32AC-C241-AB58-70DF598AB390}" type="presParOf" srcId="{020062D0-7806-AB43-AF57-F51B1188BBD1}" destId="{F846DFDA-DD93-3E4E-B0DA-A1118DE057CB}" srcOrd="1" destOrd="0" presId="urn:microsoft.com/office/officeart/2008/layout/VerticalCurvedList"/>
    <dgm:cxn modelId="{5F5F201C-9B64-074E-B87E-CD63BFC19FE9}" type="presParOf" srcId="{020062D0-7806-AB43-AF57-F51B1188BBD1}" destId="{33F844BD-B13E-6646-9C2E-0355EFB1B9B3}" srcOrd="2" destOrd="0" presId="urn:microsoft.com/office/officeart/2008/layout/VerticalCurvedList"/>
    <dgm:cxn modelId="{F4D24EF1-04AE-8047-B750-85DB0664DE83}" type="presParOf" srcId="{33F844BD-B13E-6646-9C2E-0355EFB1B9B3}" destId="{04267F25-8D79-B943-B764-8DCCE1DB7C9E}" srcOrd="0" destOrd="0" presId="urn:microsoft.com/office/officeart/2008/layout/VerticalCurvedList"/>
    <dgm:cxn modelId="{76268E41-DAEC-3C45-9882-BA40C8A916D9}" type="presParOf" srcId="{020062D0-7806-AB43-AF57-F51B1188BBD1}" destId="{7D353BE7-04D9-DD40-8BFB-8FE64FCF3533}" srcOrd="3" destOrd="0" presId="urn:microsoft.com/office/officeart/2008/layout/VerticalCurvedList"/>
    <dgm:cxn modelId="{E0FF8121-4BF8-F44A-9CC9-28FB58466B4B}" type="presParOf" srcId="{020062D0-7806-AB43-AF57-F51B1188BBD1}" destId="{6F5D2976-1C86-AE49-A37F-DDFB022A11F1}" srcOrd="4" destOrd="0" presId="urn:microsoft.com/office/officeart/2008/layout/VerticalCurvedList"/>
    <dgm:cxn modelId="{EFF4E467-8369-BF42-8945-C61A01FF035C}" type="presParOf" srcId="{6F5D2976-1C86-AE49-A37F-DDFB022A11F1}" destId="{55EAE0B2-2985-BD4E-8B5C-13B31EAC70A6}" srcOrd="0" destOrd="0" presId="urn:microsoft.com/office/officeart/2008/layout/VerticalCurvedList"/>
    <dgm:cxn modelId="{4AC37416-E8FF-894D-BD8C-32D9F3FC9D19}" type="presParOf" srcId="{020062D0-7806-AB43-AF57-F51B1188BBD1}" destId="{CD0474AC-46F8-0242-A5D5-8BFF541C93CA}" srcOrd="5" destOrd="0" presId="urn:microsoft.com/office/officeart/2008/layout/VerticalCurvedList"/>
    <dgm:cxn modelId="{7350D1A1-246B-7B48-808F-C9287E52797A}" type="presParOf" srcId="{020062D0-7806-AB43-AF57-F51B1188BBD1}" destId="{AD437E57-F618-FB43-9C1B-87AC6483807F}" srcOrd="6" destOrd="0" presId="urn:microsoft.com/office/officeart/2008/layout/VerticalCurvedList"/>
    <dgm:cxn modelId="{2D72417C-F36E-1545-AF4E-1831C4BC68BE}" type="presParOf" srcId="{AD437E57-F618-FB43-9C1B-87AC6483807F}" destId="{4A78BC59-C9C0-9A44-9E1C-6531397F305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C2F01-753C-9A41-801A-52ADF9FA7879}">
      <dsp:nvSpPr>
        <dsp:cNvPr id="0" name=""/>
        <dsp:cNvSpPr/>
      </dsp:nvSpPr>
      <dsp:spPr>
        <a:xfrm>
          <a:off x="-2137363" y="-330883"/>
          <a:ext cx="2554110" cy="2554110"/>
        </a:xfrm>
        <a:prstGeom prst="blockArc">
          <a:avLst>
            <a:gd name="adj1" fmla="val 18900000"/>
            <a:gd name="adj2" fmla="val 2700000"/>
            <a:gd name="adj3" fmla="val 846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46DFDA-DD93-3E4E-B0DA-A1118DE057CB}">
      <dsp:nvSpPr>
        <dsp:cNvPr id="0" name=""/>
        <dsp:cNvSpPr/>
      </dsp:nvSpPr>
      <dsp:spPr>
        <a:xfrm>
          <a:off x="267884" y="145606"/>
          <a:ext cx="7440313" cy="46572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10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Servicio de Documentación Clínica del HUVR</a:t>
          </a:r>
        </a:p>
      </dsp:txBody>
      <dsp:txXfrm>
        <a:off x="267884" y="145606"/>
        <a:ext cx="7440313" cy="465724"/>
      </dsp:txXfrm>
    </dsp:sp>
    <dsp:sp modelId="{04267F25-8D79-B943-B764-8DCCE1DB7C9E}">
      <dsp:nvSpPr>
        <dsp:cNvPr id="0" name=""/>
        <dsp:cNvSpPr/>
      </dsp:nvSpPr>
      <dsp:spPr>
        <a:xfrm>
          <a:off x="31341" y="141925"/>
          <a:ext cx="473086" cy="4730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53BE7-04D9-DD40-8BFB-8FE64FCF3533}">
      <dsp:nvSpPr>
        <dsp:cNvPr id="0" name=""/>
        <dsp:cNvSpPr/>
      </dsp:nvSpPr>
      <dsp:spPr>
        <a:xfrm>
          <a:off x="405457" y="674365"/>
          <a:ext cx="7302739" cy="543613"/>
        </a:xfrm>
        <a:prstGeom prst="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10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Pacientes hospitalizados con TEP entre enero 2021 y julio 2023, mediante</a:t>
          </a:r>
          <a:b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CIE-10 (I26.99)</a:t>
          </a:r>
          <a:endParaRPr lang="es-ES" sz="1500" kern="1200" dirty="0"/>
        </a:p>
      </dsp:txBody>
      <dsp:txXfrm>
        <a:off x="405457" y="674365"/>
        <a:ext cx="7302739" cy="543613"/>
      </dsp:txXfrm>
    </dsp:sp>
    <dsp:sp modelId="{55EAE0B2-2985-BD4E-8B5C-13B31EAC70A6}">
      <dsp:nvSpPr>
        <dsp:cNvPr id="0" name=""/>
        <dsp:cNvSpPr/>
      </dsp:nvSpPr>
      <dsp:spPr>
        <a:xfrm>
          <a:off x="168914" y="709629"/>
          <a:ext cx="473086" cy="473086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0474AC-46F8-0242-A5D5-8BFF541C93CA}">
      <dsp:nvSpPr>
        <dsp:cNvPr id="0" name=""/>
        <dsp:cNvSpPr/>
      </dsp:nvSpPr>
      <dsp:spPr>
        <a:xfrm>
          <a:off x="267884" y="1266017"/>
          <a:ext cx="7440313" cy="495714"/>
        </a:xfrm>
        <a:prstGeom prst="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0410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Revisión global de pacientes valorados por equipo “Código TEP” y su decisión.</a:t>
          </a:r>
          <a:b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s-ES" sz="1500" kern="1200" dirty="0">
              <a:latin typeface="Arial" panose="020B0604020202020204" pitchFamily="34" charset="0"/>
              <a:cs typeface="Arial" panose="020B0604020202020204" pitchFamily="34" charset="0"/>
            </a:rPr>
            <a:t>Análisis de mortalidad a 7 días e intrahospitalaria</a:t>
          </a:r>
        </a:p>
      </dsp:txBody>
      <dsp:txXfrm>
        <a:off x="267884" y="1266017"/>
        <a:ext cx="7440313" cy="495714"/>
      </dsp:txXfrm>
    </dsp:sp>
    <dsp:sp modelId="{4A78BC59-C9C0-9A44-9E1C-6531397F305D}">
      <dsp:nvSpPr>
        <dsp:cNvPr id="0" name=""/>
        <dsp:cNvSpPr/>
      </dsp:nvSpPr>
      <dsp:spPr>
        <a:xfrm>
          <a:off x="31341" y="1277332"/>
          <a:ext cx="473086" cy="47308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76167-D71F-4E48-BB6B-52C0C17C1102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7096E-BCC4-6D47-97DB-B6FABF19E4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355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.png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17630A68-326F-A8DE-CF28-76E032EE1C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674" y="101755"/>
            <a:ext cx="6569358" cy="1102519"/>
          </a:xfrm>
        </p:spPr>
        <p:txBody>
          <a:bodyPr>
            <a:noAutofit/>
          </a:bodyPr>
          <a:lstStyle/>
          <a:p>
            <a:r>
              <a:rPr lang="es-ES" sz="160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TERAPIAS DIRIGIDAS MEDIANTE CATÉTER EN PACIENTES CON TEP AGUDO SINTOMÁTICO DE ALTO RIESGO O DE RIESGO INTERMEDIO ALTO CON HEMORRAGIA RECIENTE O ALTO RIESGO DE HEMORRAGIA. ANÁLISIS DE LA INSTAURACIÓN DE UN CÓDIGO TEP EN UN CENTRO</a:t>
            </a:r>
            <a:endParaRPr lang="es-E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n 6" descr="Forma, Flecha&#10;&#10;Descripción generada automáticamente">
            <a:extLst>
              <a:ext uri="{FF2B5EF4-FFF2-40B4-BE49-F238E27FC236}">
                <a16:creationId xmlns:a16="http://schemas.microsoft.com/office/drawing/2014/main" id="{961A08E1-1A72-6B6E-0FB2-2F75E23A3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80" y="2141686"/>
            <a:ext cx="1224136" cy="56858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B708E5-9AA4-1658-928F-04E247C250AE}"/>
              </a:ext>
            </a:extLst>
          </p:cNvPr>
          <p:cNvSpPr txBox="1"/>
          <p:nvPr/>
        </p:nvSpPr>
        <p:spPr>
          <a:xfrm>
            <a:off x="-26070" y="2714297"/>
            <a:ext cx="245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Tromboembolismo pulmonar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(TEP)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8540ABBA-B63E-2E2B-29CC-014BEED0E087}"/>
              </a:ext>
            </a:extLst>
          </p:cNvPr>
          <p:cNvCxnSpPr>
            <a:cxnSpLocks/>
          </p:cNvCxnSpPr>
          <p:nvPr/>
        </p:nvCxnSpPr>
        <p:spPr>
          <a:xfrm flipV="1">
            <a:off x="1899284" y="2398575"/>
            <a:ext cx="502778" cy="46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71C5035-0081-A580-740D-140D18E6D456}"/>
              </a:ext>
            </a:extLst>
          </p:cNvPr>
          <p:cNvSpPr txBox="1"/>
          <p:nvPr/>
        </p:nvSpPr>
        <p:spPr>
          <a:xfrm>
            <a:off x="2432153" y="2200373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Elevada</a:t>
            </a:r>
          </a:p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morbimortalidad</a:t>
            </a:r>
          </a:p>
        </p:txBody>
      </p:sp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E04A1FE2-4FD6-DB90-DBF4-0867A8E25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21" y="1947511"/>
            <a:ext cx="1005555" cy="100555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6392000-5C63-F8EA-06A0-FD6FCF8FEED8}"/>
              </a:ext>
            </a:extLst>
          </p:cNvPr>
          <p:cNvSpPr txBox="1"/>
          <p:nvPr/>
        </p:nvSpPr>
        <p:spPr>
          <a:xfrm>
            <a:off x="4575552" y="2912045"/>
            <a:ext cx="1148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Código TEP</a:t>
            </a:r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A6EEB659-681F-CF04-A64C-F544837A3858}"/>
              </a:ext>
            </a:extLst>
          </p:cNvPr>
          <p:cNvCxnSpPr>
            <a:cxnSpLocks/>
          </p:cNvCxnSpPr>
          <p:nvPr/>
        </p:nvCxnSpPr>
        <p:spPr>
          <a:xfrm flipV="1">
            <a:off x="3970446" y="2430802"/>
            <a:ext cx="502778" cy="46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68D6A33-69A3-77A3-DF38-75076FF6AB4D}"/>
              </a:ext>
            </a:extLst>
          </p:cNvPr>
          <p:cNvSpPr txBox="1"/>
          <p:nvPr/>
        </p:nvSpPr>
        <p:spPr>
          <a:xfrm>
            <a:off x="5998549" y="2121699"/>
            <a:ext cx="3037947" cy="95410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A</a:t>
            </a:r>
            <a: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nalizar las características y la</a:t>
            </a:r>
            <a:b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mortalidad</a:t>
            </a: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 los pacientes con</a:t>
            </a:r>
          </a:p>
          <a:p>
            <a:pPr algn="ctr"/>
            <a: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TEP agudo sintomático consultados</a:t>
            </a:r>
          </a:p>
          <a:p>
            <a:pPr algn="ctr"/>
            <a:r>
              <a:rPr lang="es-ES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al equipo “Código TEP”</a:t>
            </a:r>
            <a:endParaRPr lang="es-ES" sz="1400" dirty="0"/>
          </a:p>
        </p:txBody>
      </p:sp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8D65B03-F904-13B3-8C89-E04CDFEA7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79" y="4519943"/>
            <a:ext cx="354402" cy="359005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5108333-9D3D-B734-A868-F7118D048F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235212"/>
              </p:ext>
            </p:extLst>
          </p:nvPr>
        </p:nvGraphicFramePr>
        <p:xfrm>
          <a:off x="251520" y="3170423"/>
          <a:ext cx="7729085" cy="1892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7" name="Imagen 16" descr="Icono&#10;&#10;Descripción generada automáticamente">
            <a:extLst>
              <a:ext uri="{FF2B5EF4-FFF2-40B4-BE49-F238E27FC236}">
                <a16:creationId xmlns:a16="http://schemas.microsoft.com/office/drawing/2014/main" id="{A7F48123-4547-CD15-2AAB-ADF44300B8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44" y="4544775"/>
            <a:ext cx="262481" cy="284055"/>
          </a:xfrm>
          <a:prstGeom prst="rect">
            <a:avLst/>
          </a:prstGeom>
        </p:spPr>
      </p:pic>
      <p:pic>
        <p:nvPicPr>
          <p:cNvPr id="9" name="Imagen 8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461E474D-02AE-4531-A3BF-B39E5B9A97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07" y="3330522"/>
            <a:ext cx="485545" cy="33950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F2B1BEC-43E8-579E-80CE-92F1F66E960D}"/>
              </a:ext>
            </a:extLst>
          </p:cNvPr>
          <p:cNvSpPr txBox="1"/>
          <p:nvPr/>
        </p:nvSpPr>
        <p:spPr>
          <a:xfrm>
            <a:off x="1" y="1226245"/>
            <a:ext cx="9026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V. García García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C. Rosa Linares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M. Barca Hernando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S. López Ruz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R. Román García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J.L. Ortega García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V. Nacarino Mejías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A. Iglesias López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T. </a:t>
            </a:r>
            <a:r>
              <a:rPr lang="es-ES" sz="1100" u="sng" dirty="0" err="1">
                <a:latin typeface="Arial" panose="020B0604020202020204" pitchFamily="34" charset="0"/>
                <a:cs typeface="Arial" panose="020B0604020202020204" pitchFamily="34" charset="0"/>
              </a:rPr>
              <a:t>Aldabó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 Pallás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, L. Jara Palomares</a:t>
            </a:r>
            <a:r>
              <a:rPr lang="es-ES" sz="1100" u="sng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100" u="sng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s-ES" sz="11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Unidad Médico-Quirúrgica de Enfermedades Respiratorias</a:t>
            </a:r>
            <a:r>
              <a:rPr lang="es-ES" sz="11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Hospital Virgen del Rocío (Sevilla).  2. Unidad de Radiología Vascular Intervencionista, Hospital Virgen del Rocío (Sevilla). 3. Unidad de Cuidados Críticos, Hospital Virgen del Rocío (Sevilla).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Dibujo en fondo blanco&#10;&#10;Descripción generada automáticamente con confianza baja">
            <a:extLst>
              <a:ext uri="{FF2B5EF4-FFF2-40B4-BE49-F238E27FC236}">
                <a16:creationId xmlns:a16="http://schemas.microsoft.com/office/drawing/2014/main" id="{0CE4FB33-E492-9720-36B1-F572EE9AAE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67" y="4011910"/>
            <a:ext cx="345317" cy="14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53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537C8A7-695C-E88D-0857-51A4B8ADC216}"/>
              </a:ext>
            </a:extLst>
          </p:cNvPr>
          <p:cNvSpPr/>
          <p:nvPr/>
        </p:nvSpPr>
        <p:spPr>
          <a:xfrm>
            <a:off x="2951820" y="49493"/>
            <a:ext cx="3240360" cy="65004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n = 1122 pacientes hospitalizados con TEP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27D48FC-33A9-55EE-B6BD-C4C18F1C8633}"/>
              </a:ext>
            </a:extLst>
          </p:cNvPr>
          <p:cNvSpPr/>
          <p:nvPr/>
        </p:nvSpPr>
        <p:spPr>
          <a:xfrm>
            <a:off x="61600" y="4076367"/>
            <a:ext cx="1512112" cy="1015663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8221A7-1B80-04FD-965D-E043FB84D171}"/>
              </a:ext>
            </a:extLst>
          </p:cNvPr>
          <p:cNvSpPr txBox="1"/>
          <p:nvPr/>
        </p:nvSpPr>
        <p:spPr>
          <a:xfrm>
            <a:off x="1573712" y="4076367"/>
            <a:ext cx="6814712" cy="101566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500" b="0" i="0" u="none" strike="noStrike" dirty="0">
                <a:effectLst/>
                <a:latin typeface="Arial" panose="020B0604020202020204" pitchFamily="34" charset="0"/>
              </a:rPr>
              <a:t>La creación de un Código TEP multidisciplinar nos ha permitido homogeneizar las decisiones clínicas en situaciones complejas y diversas. Las terapias dirigidas por catéter fueron un tratamiento seguro con una mortalidad baja a 7 días.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61009E-2BF0-A115-0364-735231307AA5}"/>
              </a:ext>
            </a:extLst>
          </p:cNvPr>
          <p:cNvSpPr txBox="1"/>
          <p:nvPr/>
        </p:nvSpPr>
        <p:spPr>
          <a:xfrm>
            <a:off x="35496" y="794777"/>
            <a:ext cx="3384376" cy="98488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Mediana: 68 años (p25-75: 58-78)</a:t>
            </a:r>
            <a:endParaRPr lang="es-ES" sz="16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480625A-E5B0-603A-13A1-0C0DDE5B9887}"/>
              </a:ext>
            </a:extLst>
          </p:cNvPr>
          <p:cNvSpPr/>
          <p:nvPr/>
        </p:nvSpPr>
        <p:spPr>
          <a:xfrm>
            <a:off x="1629572" y="1071776"/>
            <a:ext cx="1586532" cy="21602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49,6%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63615DB-712B-2227-7F2C-80748CDD19FE}"/>
              </a:ext>
            </a:extLst>
          </p:cNvPr>
          <p:cNvSpPr txBox="1"/>
          <p:nvPr/>
        </p:nvSpPr>
        <p:spPr>
          <a:xfrm>
            <a:off x="497875" y="1266314"/>
            <a:ext cx="1452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Hombres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BE0C190-6A9C-8AD0-A6CE-B5A813054301}"/>
              </a:ext>
            </a:extLst>
          </p:cNvPr>
          <p:cNvSpPr txBox="1"/>
          <p:nvPr/>
        </p:nvSpPr>
        <p:spPr>
          <a:xfrm>
            <a:off x="1763688" y="1255571"/>
            <a:ext cx="130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Mujeres</a:t>
            </a: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0DAD850B-FACF-B8CF-97CD-8EC23D5D89DE}"/>
              </a:ext>
            </a:extLst>
          </p:cNvPr>
          <p:cNvSpPr/>
          <p:nvPr/>
        </p:nvSpPr>
        <p:spPr>
          <a:xfrm>
            <a:off x="3491881" y="797283"/>
            <a:ext cx="2700300" cy="57221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Unidades de ingreso más frecuentes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93DE1B8-92B1-A109-6EE0-A4F58CAEC2C3}"/>
              </a:ext>
            </a:extLst>
          </p:cNvPr>
          <p:cNvSpPr txBox="1"/>
          <p:nvPr/>
        </p:nvSpPr>
        <p:spPr>
          <a:xfrm>
            <a:off x="3491881" y="1349936"/>
            <a:ext cx="2700300" cy="86177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Neumología (37,7%)</a:t>
            </a:r>
          </a:p>
          <a:p>
            <a:r>
              <a:rPr lang="es-ES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M. Interna (24,3%)</a:t>
            </a:r>
          </a:p>
          <a:p>
            <a:r>
              <a:rPr lang="es-ES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UCI (8,9%)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045BFF6-D6C2-0A3D-6913-38C12EEE1494}"/>
              </a:ext>
            </a:extLst>
          </p:cNvPr>
          <p:cNvSpPr txBox="1"/>
          <p:nvPr/>
        </p:nvSpPr>
        <p:spPr>
          <a:xfrm>
            <a:off x="6372200" y="794777"/>
            <a:ext cx="2577629" cy="584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Tasa de mortalidad global </a:t>
            </a:r>
            <a:b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intrahospitalaria: 16,7%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6FCD4CC-0948-D865-D853-4EF9DF4FAAAE}"/>
              </a:ext>
            </a:extLst>
          </p:cNvPr>
          <p:cNvSpPr/>
          <p:nvPr/>
        </p:nvSpPr>
        <p:spPr>
          <a:xfrm>
            <a:off x="280725" y="1071776"/>
            <a:ext cx="1397097" cy="2160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50,4%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B6AC5323-0A99-4F6E-5B80-85808D693563}"/>
              </a:ext>
            </a:extLst>
          </p:cNvPr>
          <p:cNvSpPr/>
          <p:nvPr/>
        </p:nvSpPr>
        <p:spPr>
          <a:xfrm>
            <a:off x="52367" y="2495482"/>
            <a:ext cx="1895063" cy="1224136"/>
          </a:xfrm>
          <a:prstGeom prst="round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Pacientes valorados por “Código TEP”</a:t>
            </a:r>
            <a:br>
              <a:rPr lang="es-ES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n = 23</a:t>
            </a:r>
            <a:endParaRPr lang="es-ES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D9FBC11-6EFA-DDB9-53C0-4303D344CC5B}"/>
              </a:ext>
            </a:extLst>
          </p:cNvPr>
          <p:cNvSpPr/>
          <p:nvPr/>
        </p:nvSpPr>
        <p:spPr>
          <a:xfrm>
            <a:off x="2339752" y="2279458"/>
            <a:ext cx="1910793" cy="166044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18 (78%) Terapia dirigida por catéter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29D51D7-A424-21F8-1227-5E81A4535443}"/>
              </a:ext>
            </a:extLst>
          </p:cNvPr>
          <p:cNvSpPr/>
          <p:nvPr/>
        </p:nvSpPr>
        <p:spPr>
          <a:xfrm>
            <a:off x="4250545" y="2279459"/>
            <a:ext cx="4708639" cy="7589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 TEP alto riesgo</a:t>
            </a:r>
            <a:b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15 TEP riesgo intermedio-alto con deterioro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8D71DA9-19BE-9F8D-B807-759DF8C0BB8D}"/>
              </a:ext>
            </a:extLst>
          </p:cNvPr>
          <p:cNvSpPr/>
          <p:nvPr/>
        </p:nvSpPr>
        <p:spPr>
          <a:xfrm>
            <a:off x="4258635" y="3034179"/>
            <a:ext cx="4700549" cy="35132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1/3 por hemorragia grave reciente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3B4F57E-D4AE-D155-32D9-6AB226E09286}"/>
              </a:ext>
            </a:extLst>
          </p:cNvPr>
          <p:cNvSpPr/>
          <p:nvPr/>
        </p:nvSpPr>
        <p:spPr>
          <a:xfrm>
            <a:off x="4267119" y="3366053"/>
            <a:ext cx="4692065" cy="57384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Mortalidad a 7 días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6,7%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Mortalidad intrahospitalaria  33%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C3C5FAA2-332D-7528-E535-BA2753E45E6A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1947430" y="3107550"/>
            <a:ext cx="392322" cy="2130"/>
          </a:xfrm>
          <a:prstGeom prst="straightConnector1">
            <a:avLst/>
          </a:prstGeom>
          <a:ln w="381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7339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352</Words>
  <Application>Microsoft Macintosh PowerPoint</Application>
  <PresentationFormat>Presentación en pantalla (16:9)</PresentationFormat>
  <Paragraphs>34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TERAPIAS DIRIGIDAS MEDIANTE CATÉTER EN PACIENTES CON TEP AGUDO SINTOMÁTICO DE ALTO RIESGO O DE RIESGO INTERMEDIO ALTO CON HEMORRAGIA RECIENTE O ALTO RIESGO DE HEMORRAGIA. ANÁLISIS DE LA INSTAURACIÓN DE UN CÓDIGO TEP EN UN CENTRO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Victor Garcia</cp:lastModifiedBy>
  <cp:revision>84</cp:revision>
  <dcterms:created xsi:type="dcterms:W3CDTF">2024-02-05T13:08:18Z</dcterms:created>
  <dcterms:modified xsi:type="dcterms:W3CDTF">2024-02-27T15:36:18Z</dcterms:modified>
</cp:coreProperties>
</file>