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0" d="100"/>
          <a:sy n="110" d="100"/>
        </p:scale>
        <p:origin x="-216" y="49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S"/>
              <a:t>Tipo de Tratamiento</a:t>
            </a:r>
          </a:p>
        </c:rich>
      </c:tx>
      <c:layout>
        <c:manualLayout>
          <c:xMode val="edge"/>
          <c:yMode val="edge"/>
          <c:x val="0.16658572481943551"/>
          <c:y val="0"/>
        </c:manualLayout>
      </c:layout>
      <c:overlay val="0"/>
    </c:title>
    <c:autoTitleDeleted val="0"/>
    <c:plotArea>
      <c:layout/>
      <c:pieChart>
        <c:varyColors val="1"/>
        <c:ser>
          <c:idx val="0"/>
          <c:order val="0"/>
          <c:tx>
            <c:strRef>
              <c:f>Sheet1!$B$1</c:f>
              <c:strCache>
                <c:ptCount val="1"/>
                <c:pt idx="0">
                  <c:v>Tratamiento</c:v>
                </c:pt>
              </c:strCache>
            </c:strRef>
          </c:tx>
          <c:spPr>
            <a:solidFill>
              <a:schemeClr val="accent2">
                <a:lumMod val="75000"/>
              </a:schemeClr>
            </a:solidFill>
          </c:spPr>
          <c:dPt>
            <c:idx val="0"/>
            <c:bubble3D val="0"/>
            <c:spPr>
              <a:solidFill>
                <a:schemeClr val="accent4"/>
              </a:solidFill>
            </c:spPr>
          </c:dPt>
          <c:dPt>
            <c:idx val="2"/>
            <c:bubble3D val="0"/>
            <c:spPr>
              <a:solidFill>
                <a:schemeClr val="accent6">
                  <a:lumMod val="75000"/>
                </a:schemeClr>
              </a:solidFill>
            </c:spPr>
          </c:dPt>
          <c:dLbls>
            <c:dLbl>
              <c:idx val="0"/>
              <c:layout>
                <c:manualLayout>
                  <c:x val="1.7562505367332858E-2"/>
                  <c:y val="3.9526255064651773E-2"/>
                </c:manualLayout>
              </c:layout>
              <c:showLegendKey val="0"/>
              <c:showVal val="0"/>
              <c:showCatName val="0"/>
              <c:showSerName val="0"/>
              <c:showPercent val="1"/>
              <c:showBubbleSize val="0"/>
            </c:dLbl>
            <c:dLbl>
              <c:idx val="1"/>
              <c:layout>
                <c:manualLayout>
                  <c:x val="-1.2644251697557826E-2"/>
                  <c:y val="4.0500313230966145E-2"/>
                </c:manualLayout>
              </c:layout>
              <c:showLegendKey val="0"/>
              <c:showVal val="0"/>
              <c:showCatName val="0"/>
              <c:showSerName val="0"/>
              <c:showPercent val="1"/>
              <c:showBubbleSize val="0"/>
            </c:dLbl>
            <c:showLegendKey val="0"/>
            <c:showVal val="0"/>
            <c:showCatName val="0"/>
            <c:showSerName val="0"/>
            <c:showPercent val="1"/>
            <c:showBubbleSize val="0"/>
            <c:showLeaderLines val="1"/>
          </c:dLbls>
          <c:cat>
            <c:strRef>
              <c:f>Sheet1!$A$2:$A$5</c:f>
              <c:strCache>
                <c:ptCount val="4"/>
                <c:pt idx="0">
                  <c:v>TEA</c:v>
                </c:pt>
                <c:pt idx="1">
                  <c:v>ABAP</c:v>
                </c:pt>
                <c:pt idx="2">
                  <c:v>Médico</c:v>
                </c:pt>
                <c:pt idx="3">
                  <c:v>4th Qtr</c:v>
                </c:pt>
              </c:strCache>
            </c:strRef>
          </c:cat>
          <c:val>
            <c:numRef>
              <c:f>Sheet1!$B$2:$B$5</c:f>
              <c:numCache>
                <c:formatCode>0%</c:formatCode>
                <c:ptCount val="4"/>
                <c:pt idx="0">
                  <c:v>0.42</c:v>
                </c:pt>
                <c:pt idx="1">
                  <c:v>0.52</c:v>
                </c:pt>
                <c:pt idx="2">
                  <c:v>0.08</c:v>
                </c:pt>
              </c:numCache>
            </c:numRef>
          </c:val>
        </c:ser>
        <c:dLbls>
          <c:showLegendKey val="0"/>
          <c:showVal val="0"/>
          <c:showCatName val="0"/>
          <c:showSerName val="0"/>
          <c:showPercent val="1"/>
          <c:showBubbleSize val="0"/>
          <c:showLeaderLines val="1"/>
        </c:dLbls>
        <c:firstSliceAng val="0"/>
      </c:pieChart>
    </c:plotArea>
    <c:legend>
      <c:legendPos val="l"/>
      <c:layout/>
      <c:overlay val="0"/>
    </c:legend>
    <c:plotVisOnly val="1"/>
    <c:dispBlanksAs val="gap"/>
    <c:showDLblsOverMax val="0"/>
  </c:chart>
  <c:txPr>
    <a:bodyPr/>
    <a:lstStyle/>
    <a:p>
      <a:pPr>
        <a:defRPr sz="1800"/>
      </a:pPr>
      <a:endParaRPr lang="es-E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28/02/2024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28/02/2024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43508" y="483518"/>
            <a:ext cx="7772400" cy="1102519"/>
          </a:xfrm>
        </p:spPr>
        <p:txBody>
          <a:bodyPr>
            <a:normAutofit fontScale="90000"/>
          </a:bodyPr>
          <a:lstStyle/>
          <a:p>
            <a:r>
              <a:rPr lang="es-ES" sz="2000" dirty="0" smtClean="0">
                <a:latin typeface="Arial" pitchFamily="34" charset="0"/>
                <a:cs typeface="Arial" pitchFamily="34" charset="0"/>
              </a:rPr>
              <a:t>MANEJO DE LA HIPERTENSIÓN PULMONAR TROMBOEMBÓLICA CRÓNICA UNA VEZ CREADA UNA CONSULTA MONOGRÁFICA</a:t>
            </a:r>
            <a:r>
              <a:rPr lang="es-ES" sz="2000" dirty="0" smtClean="0"/>
              <a:t/>
            </a:r>
            <a:br>
              <a:rPr lang="es-ES" sz="2000" dirty="0" smtClean="0"/>
            </a:br>
            <a:r>
              <a:rPr lang="es-ES" sz="1100" dirty="0" smtClean="0">
                <a:latin typeface="Arial" pitchFamily="34" charset="0"/>
                <a:cs typeface="Arial" pitchFamily="34" charset="0"/>
              </a:rPr>
              <a:t>Fátima </a:t>
            </a:r>
            <a:r>
              <a:rPr lang="es-ES" sz="1100" dirty="0">
                <a:latin typeface="Arial" pitchFamily="34" charset="0"/>
                <a:cs typeface="Arial" pitchFamily="34" charset="0"/>
              </a:rPr>
              <a:t>Díaz Chantar, Irene Pacheco Carrillo, Elena Izaga Torralba, Roberto Del Pozo </a:t>
            </a:r>
            <a:r>
              <a:rPr lang="es-ES" sz="1100" dirty="0" smtClean="0">
                <a:latin typeface="Arial" pitchFamily="34" charset="0"/>
                <a:cs typeface="Arial" pitchFamily="34" charset="0"/>
              </a:rPr>
              <a:t>Rivas</a:t>
            </a:r>
            <a:br>
              <a:rPr lang="es-ES" sz="1100" dirty="0" smtClean="0">
                <a:latin typeface="Arial" pitchFamily="34" charset="0"/>
                <a:cs typeface="Arial" pitchFamily="34" charset="0"/>
              </a:rPr>
            </a:br>
            <a:r>
              <a:rPr lang="es-ES" sz="1100" dirty="0" smtClean="0">
                <a:latin typeface="Arial" pitchFamily="34" charset="0"/>
                <a:cs typeface="Arial" pitchFamily="34" charset="0"/>
              </a:rPr>
              <a:t>Hospital Juan Ramón Jiménez Huelva</a:t>
            </a:r>
            <a:endParaRPr lang="es-ES" sz="1100" dirty="0">
              <a:latin typeface="Arial" pitchFamily="34" charset="0"/>
              <a:cs typeface="Arial" pitchFamily="34" charset="0"/>
            </a:endParaRPr>
          </a:p>
        </p:txBody>
      </p:sp>
      <p:sp>
        <p:nvSpPr>
          <p:cNvPr id="4" name="TextBox 3"/>
          <p:cNvSpPr txBox="1"/>
          <p:nvPr/>
        </p:nvSpPr>
        <p:spPr>
          <a:xfrm>
            <a:off x="116682" y="1529858"/>
            <a:ext cx="4239294" cy="1569660"/>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s-ES_tradnl" sz="1200" dirty="0" smtClean="0">
                <a:latin typeface="Arial" pitchFamily="34" charset="0"/>
                <a:cs typeface="Arial" pitchFamily="34" charset="0"/>
              </a:rPr>
              <a:t>INTRODUCCIÓN </a:t>
            </a:r>
          </a:p>
          <a:p>
            <a:r>
              <a:rPr lang="es-ES_tradnl" sz="1200" dirty="0" smtClean="0">
                <a:latin typeface="Arial" pitchFamily="34" charset="0"/>
                <a:cs typeface="Arial" pitchFamily="34" charset="0"/>
              </a:rPr>
              <a:t>La HPTEC es una enfermedad minoritaria y grave, producida tras la falta de resolución de un TEP. El tratamiento consta de un abordaje multimodal decidido en centros nacionales expertos. La </a:t>
            </a:r>
            <a:r>
              <a:rPr lang="es-ES_tradnl" sz="1200" dirty="0" err="1" smtClean="0">
                <a:latin typeface="Arial" pitchFamily="34" charset="0"/>
                <a:cs typeface="Arial" pitchFamily="34" charset="0"/>
              </a:rPr>
              <a:t>Tromboendarterectomía</a:t>
            </a:r>
            <a:r>
              <a:rPr lang="es-ES_tradnl" sz="1200" dirty="0" smtClean="0">
                <a:latin typeface="Arial" pitchFamily="34" charset="0"/>
                <a:cs typeface="Arial" pitchFamily="34" charset="0"/>
              </a:rPr>
              <a:t> (TEA) es el tratamiento de elección ; en caso no posible, se realiza angioplastia con balón de arterias pulmonares (ABAP) y tratamiento médico.</a:t>
            </a:r>
            <a:endParaRPr lang="es-ES" sz="1200" dirty="0">
              <a:latin typeface="Arial" pitchFamily="34" charset="0"/>
              <a:cs typeface="Arial" pitchFamily="34" charset="0"/>
            </a:endParaRPr>
          </a:p>
        </p:txBody>
      </p:sp>
      <p:sp>
        <p:nvSpPr>
          <p:cNvPr id="5" name="TextBox 4"/>
          <p:cNvSpPr txBox="1"/>
          <p:nvPr/>
        </p:nvSpPr>
        <p:spPr>
          <a:xfrm>
            <a:off x="5508104" y="1419622"/>
            <a:ext cx="2957861" cy="830997"/>
          </a:xfrm>
          <a:prstGeom prst="rect">
            <a:avLst/>
          </a:prstGeom>
        </p:spPr>
        <p:style>
          <a:lnRef idx="1">
            <a:schemeClr val="accent6"/>
          </a:lnRef>
          <a:fillRef idx="3">
            <a:schemeClr val="accent6"/>
          </a:fillRef>
          <a:effectRef idx="2">
            <a:schemeClr val="accent6"/>
          </a:effectRef>
          <a:fontRef idx="minor">
            <a:schemeClr val="lt1"/>
          </a:fontRef>
        </p:style>
        <p:txBody>
          <a:bodyPr wrap="none" rtlCol="0">
            <a:spAutoFit/>
          </a:bodyPr>
          <a:lstStyle/>
          <a:p>
            <a:r>
              <a:rPr lang="es-ES_tradnl" sz="1200" dirty="0" smtClean="0">
                <a:latin typeface="Arial" pitchFamily="34" charset="0"/>
                <a:cs typeface="Arial" pitchFamily="34" charset="0"/>
              </a:rPr>
              <a:t>OBJETIVO </a:t>
            </a:r>
          </a:p>
          <a:p>
            <a:r>
              <a:rPr lang="es-ES_tradnl" sz="1200" dirty="0" smtClean="0">
                <a:latin typeface="Arial" pitchFamily="34" charset="0"/>
                <a:cs typeface="Arial" pitchFamily="34" charset="0"/>
              </a:rPr>
              <a:t>Analizar el manejo de los pacientes con </a:t>
            </a:r>
          </a:p>
          <a:p>
            <a:r>
              <a:rPr lang="es-ES_tradnl" sz="1200" dirty="0" smtClean="0">
                <a:latin typeface="Arial" pitchFamily="34" charset="0"/>
                <a:cs typeface="Arial" pitchFamily="34" charset="0"/>
              </a:rPr>
              <a:t>HPTEC tras la creación de una consulta </a:t>
            </a:r>
          </a:p>
          <a:p>
            <a:r>
              <a:rPr lang="es-ES_tradnl" sz="1200" dirty="0" smtClean="0">
                <a:latin typeface="Arial" pitchFamily="34" charset="0"/>
                <a:cs typeface="Arial" pitchFamily="34" charset="0"/>
              </a:rPr>
              <a:t>Monográfica.</a:t>
            </a:r>
            <a:endParaRPr lang="es-ES" sz="1200" dirty="0">
              <a:latin typeface="Arial" pitchFamily="34" charset="0"/>
              <a:cs typeface="Arial" pitchFamily="34" charset="0"/>
            </a:endParaRPr>
          </a:p>
        </p:txBody>
      </p:sp>
      <p:sp>
        <p:nvSpPr>
          <p:cNvPr id="6" name="TextBox 5"/>
          <p:cNvSpPr txBox="1"/>
          <p:nvPr/>
        </p:nvSpPr>
        <p:spPr>
          <a:xfrm>
            <a:off x="116682" y="3263481"/>
            <a:ext cx="3861288" cy="1661993"/>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s-ES_tradnl" sz="1200" dirty="0" smtClean="0">
                <a:latin typeface="Arial" pitchFamily="34" charset="0"/>
                <a:cs typeface="Arial" pitchFamily="34" charset="0"/>
              </a:rPr>
              <a:t>METODOLOGÍA</a:t>
            </a:r>
          </a:p>
          <a:p>
            <a:r>
              <a:rPr lang="es-ES_tradnl" sz="1200" dirty="0" smtClean="0">
                <a:latin typeface="Arial" pitchFamily="34" charset="0"/>
                <a:cs typeface="Arial" pitchFamily="34" charset="0"/>
              </a:rPr>
              <a:t>Estudio descriptivo retrospectivo de pacientes con HPTEC en un hospital provincial desde 2013 a 2023.</a:t>
            </a:r>
          </a:p>
          <a:p>
            <a:r>
              <a:rPr lang="es-ES_tradnl" sz="1200" dirty="0" smtClean="0">
                <a:latin typeface="Arial" pitchFamily="34" charset="0"/>
                <a:cs typeface="Arial" pitchFamily="34" charset="0"/>
              </a:rPr>
              <a:t>Se revisaron datos demográficos, clínicos, hemodinámicos (CCD) y terapéuticos. </a:t>
            </a:r>
          </a:p>
          <a:p>
            <a:r>
              <a:rPr lang="es-ES_tradnl" sz="1200" dirty="0" smtClean="0">
                <a:latin typeface="Arial" pitchFamily="34" charset="0"/>
                <a:cs typeface="Arial" pitchFamily="34" charset="0"/>
              </a:rPr>
              <a:t>Todos los pacientes fueron presentados en comité de centro experto.</a:t>
            </a:r>
          </a:p>
          <a:p>
            <a:endParaRPr lang="es-ES" dirty="0"/>
          </a:p>
        </p:txBody>
      </p:sp>
      <p:sp>
        <p:nvSpPr>
          <p:cNvPr id="7" name="TextBox 6"/>
          <p:cNvSpPr txBox="1"/>
          <p:nvPr/>
        </p:nvSpPr>
        <p:spPr>
          <a:xfrm>
            <a:off x="4548060" y="2552700"/>
            <a:ext cx="1203791" cy="276999"/>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s-ES_tradnl" sz="1200" dirty="0" smtClean="0">
                <a:latin typeface="Arial" pitchFamily="34" charset="0"/>
                <a:cs typeface="Arial" pitchFamily="34" charset="0"/>
              </a:rPr>
              <a:t>RESULTADOS</a:t>
            </a:r>
            <a:endParaRPr lang="es-ES" sz="1200" dirty="0">
              <a:latin typeface="Arial" pitchFamily="34" charset="0"/>
              <a:cs typeface="Arial" pitchFamily="34" charset="0"/>
            </a:endParaRPr>
          </a:p>
        </p:txBody>
      </p:sp>
      <p:sp>
        <p:nvSpPr>
          <p:cNvPr id="16" name="Flowchart: Punched Tape 15"/>
          <p:cNvSpPr/>
          <p:nvPr/>
        </p:nvSpPr>
        <p:spPr>
          <a:xfrm>
            <a:off x="4716015" y="2931790"/>
            <a:ext cx="1035835" cy="711996"/>
          </a:xfrm>
          <a:prstGeom prst="flowChartPunchedTape">
            <a:avLst/>
          </a:prstGeom>
        </p:spPr>
        <p:style>
          <a:lnRef idx="1">
            <a:schemeClr val="accent6"/>
          </a:lnRef>
          <a:fillRef idx="3">
            <a:schemeClr val="accent6"/>
          </a:fillRef>
          <a:effectRef idx="2">
            <a:schemeClr val="accent6"/>
          </a:effectRef>
          <a:fontRef idx="minor">
            <a:schemeClr val="lt1"/>
          </a:fontRef>
        </p:style>
        <p:txBody>
          <a:bodyPr rtlCol="0" anchor="ctr"/>
          <a:lstStyle/>
          <a:p>
            <a:r>
              <a:rPr lang="es-ES_tradnl" sz="1600" dirty="0" smtClean="0"/>
              <a:t>50%</a:t>
            </a:r>
            <a:endParaRPr lang="es-ES" sz="1600" dirty="0"/>
          </a:p>
        </p:txBody>
      </p:sp>
      <p:sp>
        <p:nvSpPr>
          <p:cNvPr id="18" name="Flowchart: Punched Tape 17"/>
          <p:cNvSpPr/>
          <p:nvPr/>
        </p:nvSpPr>
        <p:spPr>
          <a:xfrm>
            <a:off x="5844737" y="2748253"/>
            <a:ext cx="1031519" cy="589872"/>
          </a:xfrm>
          <a:prstGeom prst="flowChartPunchedTap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S_tradnl" sz="1600" dirty="0" smtClean="0">
                <a:latin typeface="Arial" pitchFamily="34" charset="0"/>
                <a:cs typeface="Arial" pitchFamily="34" charset="0"/>
              </a:rPr>
              <a:t>83%TEP</a:t>
            </a:r>
            <a:endParaRPr lang="es-ES" sz="1600" dirty="0">
              <a:latin typeface="Arial" pitchFamily="34" charset="0"/>
              <a:cs typeface="Arial" pitchFamily="34" charset="0"/>
            </a:endParaRPr>
          </a:p>
        </p:txBody>
      </p:sp>
      <p:sp>
        <p:nvSpPr>
          <p:cNvPr id="19" name="Flowchart: Punched Tape 18"/>
          <p:cNvSpPr/>
          <p:nvPr/>
        </p:nvSpPr>
        <p:spPr>
          <a:xfrm>
            <a:off x="4656923" y="3867894"/>
            <a:ext cx="1094928" cy="784419"/>
          </a:xfrm>
          <a:prstGeom prst="flowChartPunchedTap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S_tradnl" sz="1600" dirty="0" smtClean="0"/>
              <a:t>75%</a:t>
            </a:r>
          </a:p>
          <a:p>
            <a:pPr algn="ctr"/>
            <a:r>
              <a:rPr lang="es-ES_tradnl" sz="1600" dirty="0" smtClean="0"/>
              <a:t> NYHA I-II</a:t>
            </a:r>
            <a:endParaRPr lang="es-ES" sz="1600" dirty="0"/>
          </a:p>
        </p:txBody>
      </p:sp>
      <p:sp>
        <p:nvSpPr>
          <p:cNvPr id="14" name="Flowchart: Punched Tape 13"/>
          <p:cNvSpPr/>
          <p:nvPr/>
        </p:nvSpPr>
        <p:spPr>
          <a:xfrm>
            <a:off x="5604527" y="3338125"/>
            <a:ext cx="954103" cy="728261"/>
          </a:xfrm>
          <a:prstGeom prst="flowChartPunchedTap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S_tradnl" sz="1600" dirty="0" smtClean="0">
                <a:latin typeface="Arial" pitchFamily="34" charset="0"/>
                <a:cs typeface="Arial" pitchFamily="34" charset="0"/>
              </a:rPr>
              <a:t>N=12</a:t>
            </a:r>
            <a:endParaRPr lang="es-ES" sz="1600" dirty="0">
              <a:latin typeface="Arial" pitchFamily="34" charset="0"/>
              <a:cs typeface="Arial" pitchFamily="34" charset="0"/>
            </a:endParaRPr>
          </a:p>
        </p:txBody>
      </p:sp>
      <p:sp>
        <p:nvSpPr>
          <p:cNvPr id="20" name="Flowchart: Punched Tape 19"/>
          <p:cNvSpPr/>
          <p:nvPr/>
        </p:nvSpPr>
        <p:spPr>
          <a:xfrm>
            <a:off x="6184588" y="3843361"/>
            <a:ext cx="1152128" cy="887964"/>
          </a:xfrm>
          <a:prstGeom prst="flowChartPunchedTap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s-ES_tradnl" sz="1600" dirty="0" smtClean="0"/>
              <a:t>92% COMORB</a:t>
            </a:r>
            <a:endParaRPr lang="es-ES" sz="1600" dirty="0"/>
          </a:p>
        </p:txBody>
      </p:sp>
      <p:sp>
        <p:nvSpPr>
          <p:cNvPr id="21" name="Rectangle 20"/>
          <p:cNvSpPr/>
          <p:nvPr/>
        </p:nvSpPr>
        <p:spPr>
          <a:xfrm>
            <a:off x="7884368" y="4803807"/>
            <a:ext cx="50304"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23" name="Straight Arrow Connector 22"/>
          <p:cNvCxnSpPr/>
          <p:nvPr/>
        </p:nvCxnSpPr>
        <p:spPr>
          <a:xfrm flipV="1">
            <a:off x="7330361" y="3674935"/>
            <a:ext cx="345876" cy="55429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26" name="Straight Arrow Connector 25"/>
          <p:cNvCxnSpPr>
            <a:endCxn id="38" idx="1"/>
          </p:cNvCxnSpPr>
          <p:nvPr/>
        </p:nvCxnSpPr>
        <p:spPr>
          <a:xfrm flipV="1">
            <a:off x="7334920" y="4122569"/>
            <a:ext cx="399553" cy="11507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31" name="Straight Arrow Connector 30"/>
          <p:cNvCxnSpPr>
            <a:endCxn id="37" idx="1"/>
          </p:cNvCxnSpPr>
          <p:nvPr/>
        </p:nvCxnSpPr>
        <p:spPr>
          <a:xfrm>
            <a:off x="7336716" y="4260398"/>
            <a:ext cx="397158" cy="253416"/>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35" name="TextBox 34"/>
          <p:cNvSpPr txBox="1"/>
          <p:nvPr/>
        </p:nvSpPr>
        <p:spPr>
          <a:xfrm>
            <a:off x="7702177" y="3503675"/>
            <a:ext cx="822020"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s-ES_tradnl" sz="1200" dirty="0" smtClean="0">
                <a:latin typeface="Arial" pitchFamily="34" charset="0"/>
                <a:cs typeface="Arial" pitchFamily="34" charset="0"/>
              </a:rPr>
              <a:t>HTA 58%</a:t>
            </a:r>
          </a:p>
          <a:p>
            <a:r>
              <a:rPr lang="es-ES_tradnl" sz="1200" dirty="0" smtClean="0">
                <a:latin typeface="Arial" pitchFamily="34" charset="0"/>
                <a:cs typeface="Arial" pitchFamily="34" charset="0"/>
              </a:rPr>
              <a:t>DM 8%</a:t>
            </a:r>
            <a:endParaRPr lang="es-ES" sz="1200" dirty="0">
              <a:latin typeface="Arial" pitchFamily="34" charset="0"/>
              <a:cs typeface="Arial" pitchFamily="34" charset="0"/>
            </a:endParaRPr>
          </a:p>
        </p:txBody>
      </p:sp>
      <p:sp>
        <p:nvSpPr>
          <p:cNvPr id="37" name="TextBox 36"/>
          <p:cNvSpPr txBox="1"/>
          <p:nvPr/>
        </p:nvSpPr>
        <p:spPr>
          <a:xfrm>
            <a:off x="7733874" y="4375314"/>
            <a:ext cx="941983" cy="27699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s-ES_tradnl" sz="1200" dirty="0" smtClean="0">
                <a:latin typeface="Arial" pitchFamily="34" charset="0"/>
                <a:cs typeface="Arial" pitchFamily="34" charset="0"/>
              </a:rPr>
              <a:t>Cáncer 8%</a:t>
            </a:r>
            <a:endParaRPr lang="es-ES" sz="1200" dirty="0">
              <a:latin typeface="Arial" pitchFamily="34" charset="0"/>
              <a:cs typeface="Arial" pitchFamily="34" charset="0"/>
            </a:endParaRPr>
          </a:p>
        </p:txBody>
      </p:sp>
      <p:sp>
        <p:nvSpPr>
          <p:cNvPr id="38" name="TextBox 37"/>
          <p:cNvSpPr txBox="1"/>
          <p:nvPr/>
        </p:nvSpPr>
        <p:spPr>
          <a:xfrm>
            <a:off x="7734473" y="3984069"/>
            <a:ext cx="1359668" cy="276999"/>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s-ES_tradnl" sz="1200" dirty="0" err="1" smtClean="0">
                <a:latin typeface="Arial" pitchFamily="34" charset="0"/>
                <a:cs typeface="Arial" pitchFamily="34" charset="0"/>
              </a:rPr>
              <a:t>Neumopatía</a:t>
            </a:r>
            <a:r>
              <a:rPr lang="es-ES_tradnl" sz="1200" dirty="0" smtClean="0">
                <a:latin typeface="Arial" pitchFamily="34" charset="0"/>
                <a:cs typeface="Arial" pitchFamily="34" charset="0"/>
              </a:rPr>
              <a:t> </a:t>
            </a:r>
            <a:r>
              <a:rPr lang="es-ES_tradnl" sz="1200" dirty="0" smtClean="0">
                <a:latin typeface="Arial" pitchFamily="34" charset="0"/>
                <a:cs typeface="Arial" pitchFamily="34" charset="0"/>
              </a:rPr>
              <a:t>25%</a:t>
            </a:r>
            <a:endParaRPr lang="es-ES" sz="1200" dirty="0">
              <a:latin typeface="Arial" pitchFamily="34" charset="0"/>
              <a:cs typeface="Arial" pitchFamily="34" charset="0"/>
            </a:endParaRPr>
          </a:p>
        </p:txBody>
      </p:sp>
      <p:sp>
        <p:nvSpPr>
          <p:cNvPr id="40" name="TextBox 39"/>
          <p:cNvSpPr txBox="1"/>
          <p:nvPr/>
        </p:nvSpPr>
        <p:spPr>
          <a:xfrm>
            <a:off x="6262307" y="4764116"/>
            <a:ext cx="2084225" cy="276999"/>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s-ES_tradnl" sz="1200" dirty="0" smtClean="0">
                <a:latin typeface="Arial" pitchFamily="34" charset="0"/>
                <a:cs typeface="Arial" pitchFamily="34" charset="0"/>
              </a:rPr>
              <a:t>Síndrome </a:t>
            </a:r>
            <a:r>
              <a:rPr lang="es-ES_tradnl" sz="1200" dirty="0" err="1" smtClean="0">
                <a:latin typeface="Arial" pitchFamily="34" charset="0"/>
                <a:cs typeface="Arial" pitchFamily="34" charset="0"/>
              </a:rPr>
              <a:t>antifosfolípido</a:t>
            </a:r>
            <a:r>
              <a:rPr lang="es-ES_tradnl" sz="1200" dirty="0" smtClean="0">
                <a:latin typeface="Arial" pitchFamily="34" charset="0"/>
                <a:cs typeface="Arial" pitchFamily="34" charset="0"/>
              </a:rPr>
              <a:t> </a:t>
            </a:r>
            <a:r>
              <a:rPr lang="es-ES_tradnl" sz="1200" dirty="0" smtClean="0">
                <a:latin typeface="Arial" pitchFamily="34" charset="0"/>
                <a:cs typeface="Arial" pitchFamily="34" charset="0"/>
              </a:rPr>
              <a:t>8%</a:t>
            </a:r>
            <a:endParaRPr lang="es-ES" sz="1200" dirty="0">
              <a:latin typeface="Arial" pitchFamily="34" charset="0"/>
              <a:cs typeface="Arial" pitchFamily="34" charset="0"/>
            </a:endParaRPr>
          </a:p>
        </p:txBody>
      </p:sp>
      <p:cxnSp>
        <p:nvCxnSpPr>
          <p:cNvPr id="41" name="Straight Arrow Connector 40"/>
          <p:cNvCxnSpPr>
            <a:stCxn id="20" idx="3"/>
          </p:cNvCxnSpPr>
          <p:nvPr/>
        </p:nvCxnSpPr>
        <p:spPr>
          <a:xfrm flipH="1">
            <a:off x="7196584" y="4287343"/>
            <a:ext cx="140132" cy="53765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3406" y="3084826"/>
            <a:ext cx="311121" cy="29282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12142" y="3991719"/>
            <a:ext cx="6225679" cy="1015663"/>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s-ES_tradnl" sz="1200" dirty="0" smtClean="0">
                <a:latin typeface="Arial" pitchFamily="34" charset="0"/>
                <a:cs typeface="Arial" pitchFamily="34" charset="0"/>
              </a:rPr>
              <a:t>CONCLUSIONES</a:t>
            </a:r>
          </a:p>
          <a:p>
            <a:r>
              <a:rPr lang="es-ES" sz="1200" dirty="0">
                <a:latin typeface="Arial" pitchFamily="34" charset="0"/>
                <a:cs typeface="Arial" pitchFamily="34" charset="0"/>
              </a:rPr>
              <a:t>El seguimiento protocolizado tras </a:t>
            </a:r>
            <a:r>
              <a:rPr lang="es-ES" sz="1200" dirty="0" smtClean="0">
                <a:latin typeface="Arial" pitchFamily="34" charset="0"/>
                <a:cs typeface="Arial" pitchFamily="34" charset="0"/>
              </a:rPr>
              <a:t>un </a:t>
            </a:r>
            <a:r>
              <a:rPr lang="es-ES" sz="1200" dirty="0">
                <a:latin typeface="Arial" pitchFamily="34" charset="0"/>
                <a:cs typeface="Arial" pitchFamily="34" charset="0"/>
              </a:rPr>
              <a:t>TEP en una consulta monográfica es fundamental </a:t>
            </a:r>
            <a:endParaRPr lang="es-ES" sz="1200" dirty="0" smtClean="0">
              <a:latin typeface="Arial" pitchFamily="34" charset="0"/>
              <a:cs typeface="Arial" pitchFamily="34" charset="0"/>
            </a:endParaRPr>
          </a:p>
          <a:p>
            <a:r>
              <a:rPr lang="es-ES" sz="1200" dirty="0" smtClean="0">
                <a:latin typeface="Arial" pitchFamily="34" charset="0"/>
                <a:cs typeface="Arial" pitchFamily="34" charset="0"/>
              </a:rPr>
              <a:t>para </a:t>
            </a:r>
            <a:r>
              <a:rPr lang="es-ES" sz="1200" dirty="0">
                <a:latin typeface="Arial" pitchFamily="34" charset="0"/>
                <a:cs typeface="Arial" pitchFamily="34" charset="0"/>
              </a:rPr>
              <a:t>identificar pacientes con HPTEC</a:t>
            </a:r>
            <a:r>
              <a:rPr lang="es-ES" sz="1200" dirty="0" smtClean="0">
                <a:latin typeface="Arial" pitchFamily="34" charset="0"/>
                <a:cs typeface="Arial" pitchFamily="34" charset="0"/>
              </a:rPr>
              <a:t>.</a:t>
            </a:r>
          </a:p>
          <a:p>
            <a:r>
              <a:rPr lang="es-ES" sz="1200" dirty="0" smtClean="0">
                <a:latin typeface="Arial" pitchFamily="34" charset="0"/>
                <a:cs typeface="Arial" pitchFamily="34" charset="0"/>
              </a:rPr>
              <a:t>La </a:t>
            </a:r>
            <a:r>
              <a:rPr lang="es-ES" sz="1200" dirty="0">
                <a:latin typeface="Arial" pitchFamily="34" charset="0"/>
                <a:cs typeface="Arial" pitchFamily="34" charset="0"/>
              </a:rPr>
              <a:t>decisión terapéutica siempre se debe </a:t>
            </a:r>
            <a:r>
              <a:rPr lang="es-ES" sz="1200" dirty="0" smtClean="0">
                <a:latin typeface="Arial" pitchFamily="34" charset="0"/>
                <a:cs typeface="Arial" pitchFamily="34" charset="0"/>
              </a:rPr>
              <a:t>realizar </a:t>
            </a:r>
            <a:r>
              <a:rPr lang="es-ES" sz="1200" dirty="0">
                <a:latin typeface="Arial" pitchFamily="34" charset="0"/>
                <a:cs typeface="Arial" pitchFamily="34" charset="0"/>
              </a:rPr>
              <a:t>en el comité multidisciplinar </a:t>
            </a:r>
            <a:endParaRPr lang="es-ES" sz="1200" dirty="0" smtClean="0">
              <a:latin typeface="Arial" pitchFamily="34" charset="0"/>
              <a:cs typeface="Arial" pitchFamily="34" charset="0"/>
            </a:endParaRPr>
          </a:p>
          <a:p>
            <a:r>
              <a:rPr lang="es-ES" sz="1200" dirty="0" smtClean="0">
                <a:latin typeface="Arial" pitchFamily="34" charset="0"/>
                <a:cs typeface="Arial" pitchFamily="34" charset="0"/>
              </a:rPr>
              <a:t>de </a:t>
            </a:r>
            <a:r>
              <a:rPr lang="es-ES" sz="1200" dirty="0">
                <a:latin typeface="Arial" pitchFamily="34" charset="0"/>
                <a:cs typeface="Arial" pitchFamily="34" charset="0"/>
              </a:rPr>
              <a:t>centros expertos (CSUR), </a:t>
            </a:r>
            <a:r>
              <a:rPr lang="es-ES" sz="1200" dirty="0" smtClean="0">
                <a:latin typeface="Arial" pitchFamily="34" charset="0"/>
                <a:cs typeface="Arial" pitchFamily="34" charset="0"/>
              </a:rPr>
              <a:t>trabajando </a:t>
            </a:r>
            <a:r>
              <a:rPr lang="es-ES" sz="1200" dirty="0">
                <a:latin typeface="Arial" pitchFamily="34" charset="0"/>
                <a:cs typeface="Arial" pitchFamily="34" charset="0"/>
              </a:rPr>
              <a:t>en red con centros locales.</a:t>
            </a:r>
          </a:p>
        </p:txBody>
      </p:sp>
      <p:sp>
        <p:nvSpPr>
          <p:cNvPr id="7" name="Rounded Rectangle 6"/>
          <p:cNvSpPr/>
          <p:nvPr/>
        </p:nvSpPr>
        <p:spPr>
          <a:xfrm>
            <a:off x="402481" y="843558"/>
            <a:ext cx="2513335" cy="1224136"/>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marL="285750" indent="-285750">
              <a:buFont typeface="Arial" pitchFamily="34" charset="0"/>
              <a:buChar char="•"/>
            </a:pPr>
            <a:r>
              <a:rPr lang="es-ES_tradnl" sz="1200" dirty="0" smtClean="0">
                <a:latin typeface="Arial" pitchFamily="34" charset="0"/>
                <a:cs typeface="Arial" pitchFamily="34" charset="0"/>
              </a:rPr>
              <a:t>32,4 meses fue el tiempo medio de diagnóstico de HPTEC desde el TEP</a:t>
            </a:r>
          </a:p>
          <a:p>
            <a:pPr marL="285750" indent="-285750">
              <a:buFont typeface="Arial" pitchFamily="34" charset="0"/>
              <a:buChar char="•"/>
            </a:pPr>
            <a:endParaRPr lang="es-ES_tradnl" sz="1200" dirty="0" smtClean="0">
              <a:latin typeface="Arial" pitchFamily="34" charset="0"/>
              <a:cs typeface="Arial" pitchFamily="34" charset="0"/>
            </a:endParaRPr>
          </a:p>
          <a:p>
            <a:pPr marL="285750" indent="-285750">
              <a:buFont typeface="Arial" pitchFamily="34" charset="0"/>
              <a:buChar char="•"/>
            </a:pPr>
            <a:r>
              <a:rPr lang="es-ES_tradnl" sz="1200" dirty="0" smtClean="0">
                <a:latin typeface="Arial" pitchFamily="34" charset="0"/>
                <a:cs typeface="Arial" pitchFamily="34" charset="0"/>
              </a:rPr>
              <a:t>17,9 meses desde inicio de los síntomas de HPTEC</a:t>
            </a:r>
            <a:endParaRPr lang="es-ES" sz="1200" dirty="0">
              <a:latin typeface="Arial" pitchFamily="34" charset="0"/>
              <a:cs typeface="Arial" pitchFamily="34" charset="0"/>
            </a:endParaRPr>
          </a:p>
        </p:txBody>
      </p:sp>
      <p:graphicFrame>
        <p:nvGraphicFramePr>
          <p:cNvPr id="3" name="Chart 2"/>
          <p:cNvGraphicFramePr/>
          <p:nvPr>
            <p:extLst>
              <p:ext uri="{D42A27DB-BD31-4B8C-83A1-F6EECF244321}">
                <p14:modId xmlns:p14="http://schemas.microsoft.com/office/powerpoint/2010/main" val="307655006"/>
              </p:ext>
            </p:extLst>
          </p:nvPr>
        </p:nvGraphicFramePr>
        <p:xfrm>
          <a:off x="283220" y="2216671"/>
          <a:ext cx="3376910" cy="1775048"/>
        </p:xfrm>
        <a:graphic>
          <a:graphicData uri="http://schemas.openxmlformats.org/drawingml/2006/chart">
            <c:chart xmlns:c="http://schemas.openxmlformats.org/drawingml/2006/chart" xmlns:r="http://schemas.openxmlformats.org/officeDocument/2006/relationships" r:id="rId2"/>
          </a:graphicData>
        </a:graphic>
      </p:graphicFrame>
      <p:sp>
        <p:nvSpPr>
          <p:cNvPr id="5" name="Left-Right Arrow 4"/>
          <p:cNvSpPr/>
          <p:nvPr/>
        </p:nvSpPr>
        <p:spPr>
          <a:xfrm>
            <a:off x="5148063" y="2463738"/>
            <a:ext cx="1924769" cy="828092"/>
          </a:xfrm>
          <a:prstGeom prst="lef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S_tradnl" sz="1200" dirty="0" smtClean="0">
                <a:solidFill>
                  <a:schemeClr val="tx1"/>
                </a:solidFill>
                <a:latin typeface="Arial" pitchFamily="34" charset="0"/>
                <a:cs typeface="Arial" pitchFamily="34" charset="0"/>
              </a:rPr>
              <a:t>Tratamiento médico puente</a:t>
            </a:r>
            <a:endParaRPr lang="es-ES" sz="1200" dirty="0">
              <a:solidFill>
                <a:schemeClr val="tx1"/>
              </a:solidFill>
              <a:latin typeface="Arial" pitchFamily="34" charset="0"/>
              <a:cs typeface="Arial" pitchFamily="34" charset="0"/>
            </a:endParaRPr>
          </a:p>
        </p:txBody>
      </p:sp>
      <p:sp>
        <p:nvSpPr>
          <p:cNvPr id="10" name="Oval 9"/>
          <p:cNvSpPr/>
          <p:nvPr/>
        </p:nvSpPr>
        <p:spPr>
          <a:xfrm>
            <a:off x="4139952" y="2494384"/>
            <a:ext cx="936104" cy="892696"/>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S_tradnl" sz="1200" dirty="0" smtClean="0">
                <a:latin typeface="Arial" pitchFamily="34" charset="0"/>
                <a:cs typeface="Arial" pitchFamily="34" charset="0"/>
              </a:rPr>
              <a:t>100% TEAS</a:t>
            </a:r>
            <a:endParaRPr lang="es-ES" sz="1200" dirty="0">
              <a:latin typeface="Arial" pitchFamily="34" charset="0"/>
              <a:cs typeface="Arial" pitchFamily="34" charset="0"/>
            </a:endParaRPr>
          </a:p>
        </p:txBody>
      </p:sp>
      <p:sp>
        <p:nvSpPr>
          <p:cNvPr id="11" name="Oval 10"/>
          <p:cNvSpPr/>
          <p:nvPr/>
        </p:nvSpPr>
        <p:spPr>
          <a:xfrm>
            <a:off x="7164288" y="2463738"/>
            <a:ext cx="914400" cy="828092"/>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s-ES_tradnl" sz="1200" dirty="0" smtClean="0">
                <a:latin typeface="Arial" pitchFamily="34" charset="0"/>
                <a:cs typeface="Arial" pitchFamily="34" charset="0"/>
              </a:rPr>
              <a:t>83% </a:t>
            </a:r>
          </a:p>
          <a:p>
            <a:pPr algn="ctr"/>
            <a:r>
              <a:rPr lang="es-ES_tradnl" sz="1200" dirty="0" smtClean="0">
                <a:latin typeface="Arial" pitchFamily="34" charset="0"/>
                <a:cs typeface="Arial" pitchFamily="34" charset="0"/>
              </a:rPr>
              <a:t>ABAP</a:t>
            </a:r>
            <a:endParaRPr lang="es-ES" sz="1200" dirty="0">
              <a:latin typeface="Arial" pitchFamily="34" charset="0"/>
              <a:cs typeface="Arial" pitchFamily="34" charset="0"/>
            </a:endParaRPr>
          </a:p>
        </p:txBody>
      </p:sp>
      <p:graphicFrame>
        <p:nvGraphicFramePr>
          <p:cNvPr id="12" name="Table 11"/>
          <p:cNvGraphicFramePr>
            <a:graphicFrameLocks noGrp="1"/>
          </p:cNvGraphicFramePr>
          <p:nvPr>
            <p:extLst>
              <p:ext uri="{D42A27DB-BD31-4B8C-83A1-F6EECF244321}">
                <p14:modId xmlns:p14="http://schemas.microsoft.com/office/powerpoint/2010/main" val="606241193"/>
              </p:ext>
            </p:extLst>
          </p:nvPr>
        </p:nvGraphicFramePr>
        <p:xfrm>
          <a:off x="3203848" y="175866"/>
          <a:ext cx="5718734" cy="1859280"/>
        </p:xfrm>
        <a:graphic>
          <a:graphicData uri="http://schemas.openxmlformats.org/drawingml/2006/table">
            <a:tbl>
              <a:tblPr firstRow="1" bandRow="1">
                <a:tableStyleId>{93296810-A885-4BE3-A3E7-6D5BEEA58F35}</a:tableStyleId>
              </a:tblPr>
              <a:tblGrid>
                <a:gridCol w="2859367"/>
                <a:gridCol w="2859367"/>
              </a:tblGrid>
              <a:tr h="610307">
                <a:tc>
                  <a:txBody>
                    <a:bodyPr/>
                    <a:lstStyle/>
                    <a:p>
                      <a:r>
                        <a:rPr lang="es-ES_tradnl" dirty="0" smtClean="0"/>
                        <a:t>Variables</a:t>
                      </a:r>
                      <a:r>
                        <a:rPr lang="es-ES_tradnl" baseline="0" dirty="0" smtClean="0"/>
                        <a:t> CCD al diagnóstico de HPTEC</a:t>
                      </a:r>
                      <a:endParaRPr lang="es-ES" dirty="0"/>
                    </a:p>
                  </a:txBody>
                  <a:tcPr/>
                </a:tc>
                <a:tc>
                  <a:txBody>
                    <a:bodyPr/>
                    <a:lstStyle/>
                    <a:p>
                      <a:endParaRPr lang="es-ES" dirty="0"/>
                    </a:p>
                  </a:txBody>
                  <a:tcPr/>
                </a:tc>
              </a:tr>
              <a:tr h="302378">
                <a:tc>
                  <a:txBody>
                    <a:bodyPr/>
                    <a:lstStyle/>
                    <a:p>
                      <a:r>
                        <a:rPr lang="es-ES_tradnl" sz="1400" dirty="0" err="1" smtClean="0">
                          <a:latin typeface="Arial" pitchFamily="34" charset="0"/>
                          <a:cs typeface="Arial" pitchFamily="34" charset="0"/>
                        </a:rPr>
                        <a:t>PAPm</a:t>
                      </a:r>
                      <a:r>
                        <a:rPr lang="es-ES_tradnl" sz="1400" baseline="0" dirty="0" err="1" smtClean="0">
                          <a:latin typeface="Arial" pitchFamily="34" charset="0"/>
                          <a:cs typeface="Arial" pitchFamily="34" charset="0"/>
                        </a:rPr>
                        <a:t>,mmHg</a:t>
                      </a:r>
                      <a:r>
                        <a:rPr lang="es-ES_tradnl" sz="1400" baseline="0" dirty="0" smtClean="0">
                          <a:latin typeface="Arial" pitchFamily="34" charset="0"/>
                          <a:cs typeface="Arial" pitchFamily="34" charset="0"/>
                        </a:rPr>
                        <a:t>, mediana (RIQ)</a:t>
                      </a:r>
                      <a:endParaRPr lang="es-ES" sz="1400" dirty="0">
                        <a:latin typeface="Arial" pitchFamily="34" charset="0"/>
                        <a:cs typeface="Arial" pitchFamily="34" charset="0"/>
                      </a:endParaRPr>
                    </a:p>
                  </a:txBody>
                  <a:tcPr/>
                </a:tc>
                <a:tc>
                  <a:txBody>
                    <a:bodyPr/>
                    <a:lstStyle/>
                    <a:p>
                      <a:r>
                        <a:rPr lang="es-ES_tradnl" sz="1400" dirty="0" smtClean="0">
                          <a:latin typeface="Arial" pitchFamily="34" charset="0"/>
                          <a:cs typeface="Arial" pitchFamily="34" charset="0"/>
                        </a:rPr>
                        <a:t>48,5 (38,3-54,0)</a:t>
                      </a:r>
                      <a:endParaRPr lang="es-ES" sz="1400" dirty="0">
                        <a:latin typeface="Arial" pitchFamily="34" charset="0"/>
                        <a:cs typeface="Arial" pitchFamily="34" charset="0"/>
                      </a:endParaRPr>
                    </a:p>
                  </a:txBody>
                  <a:tcPr/>
                </a:tc>
              </a:tr>
              <a:tr h="302378">
                <a:tc>
                  <a:txBody>
                    <a:bodyPr/>
                    <a:lstStyle/>
                    <a:p>
                      <a:r>
                        <a:rPr lang="es-ES_tradnl" sz="1400" dirty="0" smtClean="0">
                          <a:latin typeface="Arial" pitchFamily="34" charset="0"/>
                          <a:cs typeface="Arial" pitchFamily="34" charset="0"/>
                        </a:rPr>
                        <a:t>IC,Lmin-1m2,mediana</a:t>
                      </a:r>
                      <a:r>
                        <a:rPr lang="es-ES_tradnl" sz="1400" baseline="0" dirty="0" smtClean="0">
                          <a:latin typeface="Arial" pitchFamily="34" charset="0"/>
                          <a:cs typeface="Arial" pitchFamily="34" charset="0"/>
                        </a:rPr>
                        <a:t> (RIQ)</a:t>
                      </a:r>
                      <a:endParaRPr lang="es-ES" sz="1400" dirty="0">
                        <a:latin typeface="Arial" pitchFamily="34" charset="0"/>
                        <a:cs typeface="Arial" pitchFamily="34" charset="0"/>
                      </a:endParaRPr>
                    </a:p>
                  </a:txBody>
                  <a:tcPr/>
                </a:tc>
                <a:tc>
                  <a:txBody>
                    <a:bodyPr/>
                    <a:lstStyle/>
                    <a:p>
                      <a:r>
                        <a:rPr lang="es-ES_tradnl" sz="1400" dirty="0" smtClean="0">
                          <a:latin typeface="Arial" pitchFamily="34" charset="0"/>
                          <a:cs typeface="Arial" pitchFamily="34" charset="0"/>
                        </a:rPr>
                        <a:t>1,96 (1,85-2,4)</a:t>
                      </a:r>
                      <a:endParaRPr lang="es-ES" sz="1400" dirty="0">
                        <a:latin typeface="Arial" pitchFamily="34" charset="0"/>
                        <a:cs typeface="Arial" pitchFamily="34" charset="0"/>
                      </a:endParaRPr>
                    </a:p>
                  </a:txBody>
                  <a:tcPr/>
                </a:tc>
              </a:tr>
              <a:tr h="302378">
                <a:tc>
                  <a:txBody>
                    <a:bodyPr/>
                    <a:lstStyle/>
                    <a:p>
                      <a:r>
                        <a:rPr lang="es-ES_tradnl" sz="1400" dirty="0" err="1" smtClean="0">
                          <a:latin typeface="Arial" pitchFamily="34" charset="0"/>
                          <a:cs typeface="Arial" pitchFamily="34" charset="0"/>
                        </a:rPr>
                        <a:t>POAP,mmHg,mediana</a:t>
                      </a:r>
                      <a:r>
                        <a:rPr lang="es-ES_tradnl" sz="1400" baseline="0" dirty="0" smtClean="0">
                          <a:latin typeface="Arial" pitchFamily="34" charset="0"/>
                          <a:cs typeface="Arial" pitchFamily="34" charset="0"/>
                        </a:rPr>
                        <a:t> (RIQ)</a:t>
                      </a:r>
                      <a:endParaRPr lang="es-ES" sz="1400" dirty="0">
                        <a:latin typeface="Arial" pitchFamily="34" charset="0"/>
                        <a:cs typeface="Arial" pitchFamily="34" charset="0"/>
                      </a:endParaRPr>
                    </a:p>
                  </a:txBody>
                  <a:tcPr/>
                </a:tc>
                <a:tc>
                  <a:txBody>
                    <a:bodyPr/>
                    <a:lstStyle/>
                    <a:p>
                      <a:r>
                        <a:rPr lang="es-ES_tradnl" sz="1400" dirty="0" smtClean="0">
                          <a:latin typeface="Arial" pitchFamily="34" charset="0"/>
                          <a:cs typeface="Arial" pitchFamily="34" charset="0"/>
                        </a:rPr>
                        <a:t>11 (</a:t>
                      </a:r>
                      <a:r>
                        <a:rPr lang="es-ES_tradnl" sz="1400" baseline="0" dirty="0" smtClean="0">
                          <a:latin typeface="Arial" pitchFamily="34" charset="0"/>
                          <a:cs typeface="Arial" pitchFamily="34" charset="0"/>
                        </a:rPr>
                        <a:t>8,3-14)</a:t>
                      </a:r>
                      <a:endParaRPr lang="es-ES" sz="1400" dirty="0">
                        <a:latin typeface="Arial" pitchFamily="34" charset="0"/>
                        <a:cs typeface="Arial" pitchFamily="34" charset="0"/>
                      </a:endParaRPr>
                    </a:p>
                  </a:txBody>
                  <a:tcPr/>
                </a:tc>
              </a:tr>
              <a:tr h="302378">
                <a:tc>
                  <a:txBody>
                    <a:bodyPr/>
                    <a:lstStyle/>
                    <a:p>
                      <a:r>
                        <a:rPr lang="es-ES_tradnl" sz="1400" dirty="0" smtClean="0">
                          <a:latin typeface="Arial" pitchFamily="34" charset="0"/>
                          <a:cs typeface="Arial" pitchFamily="34" charset="0"/>
                        </a:rPr>
                        <a:t>RVP,</a:t>
                      </a:r>
                      <a:r>
                        <a:rPr lang="es-ES_tradnl" sz="1400" baseline="0" dirty="0" smtClean="0">
                          <a:latin typeface="Arial" pitchFamily="34" charset="0"/>
                          <a:cs typeface="Arial" pitchFamily="34" charset="0"/>
                        </a:rPr>
                        <a:t> </a:t>
                      </a:r>
                      <a:r>
                        <a:rPr lang="es-ES_tradnl" sz="1400" baseline="0" dirty="0" err="1" smtClean="0">
                          <a:latin typeface="Arial" pitchFamily="34" charset="0"/>
                          <a:cs typeface="Arial" pitchFamily="34" charset="0"/>
                        </a:rPr>
                        <a:t>UW,mediana</a:t>
                      </a:r>
                      <a:r>
                        <a:rPr lang="es-ES_tradnl" sz="1400" baseline="0" dirty="0" smtClean="0">
                          <a:latin typeface="Arial" pitchFamily="34" charset="0"/>
                          <a:cs typeface="Arial" pitchFamily="34" charset="0"/>
                        </a:rPr>
                        <a:t> (RIQ)</a:t>
                      </a:r>
                      <a:endParaRPr lang="es-ES" sz="1400" dirty="0">
                        <a:latin typeface="Arial" pitchFamily="34" charset="0"/>
                        <a:cs typeface="Arial" pitchFamily="34" charset="0"/>
                      </a:endParaRPr>
                    </a:p>
                  </a:txBody>
                  <a:tcPr/>
                </a:tc>
                <a:tc>
                  <a:txBody>
                    <a:bodyPr/>
                    <a:lstStyle/>
                    <a:p>
                      <a:r>
                        <a:rPr lang="es-ES_tradnl" sz="1400" dirty="0" smtClean="0">
                          <a:latin typeface="Arial" pitchFamily="34" charset="0"/>
                          <a:cs typeface="Arial" pitchFamily="34" charset="0"/>
                        </a:rPr>
                        <a:t>9,3 (6,8-10,8)</a:t>
                      </a:r>
                      <a:endParaRPr lang="es-ES" sz="1400" dirty="0">
                        <a:latin typeface="Arial" pitchFamily="34" charset="0"/>
                        <a:cs typeface="Arial" pitchFamily="34" charset="0"/>
                      </a:endParaRPr>
                    </a:p>
                  </a:txBody>
                  <a:tcPr/>
                </a:tc>
              </a:tr>
            </a:tbl>
          </a:graphicData>
        </a:graphic>
      </p:graphicFrame>
      <p:sp>
        <p:nvSpPr>
          <p:cNvPr id="13" name="TextBox 12"/>
          <p:cNvSpPr txBox="1"/>
          <p:nvPr/>
        </p:nvSpPr>
        <p:spPr>
          <a:xfrm>
            <a:off x="3203848" y="2019697"/>
            <a:ext cx="5544616" cy="338554"/>
          </a:xfrm>
          <a:prstGeom prst="rect">
            <a:avLst/>
          </a:prstGeom>
          <a:noFill/>
        </p:spPr>
        <p:txBody>
          <a:bodyPr wrap="square" rtlCol="0">
            <a:spAutoFit/>
          </a:bodyPr>
          <a:lstStyle/>
          <a:p>
            <a:r>
              <a:rPr lang="es-ES_tradnl" sz="800" dirty="0" err="1" smtClean="0">
                <a:latin typeface="Arial" pitchFamily="34" charset="0"/>
                <a:cs typeface="Arial" pitchFamily="34" charset="0"/>
              </a:rPr>
              <a:t>PAPm</a:t>
            </a:r>
            <a:r>
              <a:rPr lang="es-ES_tradnl" sz="800" dirty="0" smtClean="0">
                <a:latin typeface="Arial" pitchFamily="34" charset="0"/>
                <a:cs typeface="Arial" pitchFamily="34" charset="0"/>
              </a:rPr>
              <a:t>: presión arterial pulmonar media; IC: </a:t>
            </a:r>
            <a:r>
              <a:rPr lang="es-ES_tradnl" sz="800" dirty="0">
                <a:latin typeface="Arial" pitchFamily="34" charset="0"/>
                <a:cs typeface="Arial" pitchFamily="34" charset="0"/>
              </a:rPr>
              <a:t>í</a:t>
            </a:r>
            <a:r>
              <a:rPr lang="es-ES_tradnl" sz="800" dirty="0" smtClean="0">
                <a:latin typeface="Arial" pitchFamily="34" charset="0"/>
                <a:cs typeface="Arial" pitchFamily="34" charset="0"/>
              </a:rPr>
              <a:t>ndice cardiaco; POAP: presión de enclavamiento de arteria pulmonar; </a:t>
            </a:r>
            <a:r>
              <a:rPr lang="es-ES_tradnl" sz="800" dirty="0" err="1" smtClean="0">
                <a:latin typeface="Arial" pitchFamily="34" charset="0"/>
                <a:cs typeface="Arial" pitchFamily="34" charset="0"/>
              </a:rPr>
              <a:t>RVP:resistencia</a:t>
            </a:r>
            <a:r>
              <a:rPr lang="es-ES_tradnl" sz="800" dirty="0" smtClean="0">
                <a:latin typeface="Arial" pitchFamily="34" charset="0"/>
                <a:cs typeface="Arial" pitchFamily="34" charset="0"/>
              </a:rPr>
              <a:t> vascular </a:t>
            </a:r>
            <a:r>
              <a:rPr lang="es-ES_tradnl" sz="800" dirty="0" err="1" smtClean="0">
                <a:latin typeface="Arial" pitchFamily="34" charset="0"/>
                <a:cs typeface="Arial" pitchFamily="34" charset="0"/>
              </a:rPr>
              <a:t>pulmonar;RIQ</a:t>
            </a:r>
            <a:r>
              <a:rPr lang="es-ES_tradnl" sz="800" dirty="0" smtClean="0">
                <a:latin typeface="Arial" pitchFamily="34" charset="0"/>
                <a:cs typeface="Arial" pitchFamily="34" charset="0"/>
              </a:rPr>
              <a:t>: rango </a:t>
            </a:r>
            <a:r>
              <a:rPr lang="es-ES_tradnl" sz="800" dirty="0" err="1" smtClean="0">
                <a:latin typeface="Arial" pitchFamily="34" charset="0"/>
                <a:cs typeface="Arial" pitchFamily="34" charset="0"/>
              </a:rPr>
              <a:t>intercuartílico</a:t>
            </a:r>
            <a:r>
              <a:rPr lang="es-ES_tradnl" sz="800" dirty="0" smtClean="0">
                <a:latin typeface="Arial" pitchFamily="34" charset="0"/>
                <a:cs typeface="Arial" pitchFamily="34" charset="0"/>
              </a:rPr>
              <a:t>; UW unidades </a:t>
            </a:r>
            <a:r>
              <a:rPr lang="es-ES_tradnl" sz="800" dirty="0" err="1" smtClean="0">
                <a:latin typeface="Arial" pitchFamily="34" charset="0"/>
                <a:cs typeface="Arial" pitchFamily="34" charset="0"/>
              </a:rPr>
              <a:t>woods</a:t>
            </a:r>
            <a:endParaRPr lang="es-ES" sz="800" dirty="0">
              <a:latin typeface="Arial" pitchFamily="34" charset="0"/>
              <a:cs typeface="Arial" pitchFamily="34" charset="0"/>
            </a:endParaRPr>
          </a:p>
        </p:txBody>
      </p:sp>
      <p:cxnSp>
        <p:nvCxnSpPr>
          <p:cNvPr id="21" name="Straight Arrow Connector 20"/>
          <p:cNvCxnSpPr/>
          <p:nvPr/>
        </p:nvCxnSpPr>
        <p:spPr>
          <a:xfrm>
            <a:off x="2777794" y="3461149"/>
            <a:ext cx="682508" cy="176917"/>
          </a:xfrm>
          <a:prstGeom prst="straightConnector1">
            <a:avLst/>
          </a:prstGeom>
          <a:ln>
            <a:solidFill>
              <a:schemeClr val="accent4">
                <a:lumMod val="75000"/>
              </a:schemeClr>
            </a:solidFill>
            <a:tailEnd type="arrow"/>
          </a:ln>
        </p:spPr>
        <p:style>
          <a:lnRef idx="3">
            <a:schemeClr val="accent4"/>
          </a:lnRef>
          <a:fillRef idx="0">
            <a:schemeClr val="accent4"/>
          </a:fillRef>
          <a:effectRef idx="2">
            <a:schemeClr val="accent4"/>
          </a:effectRef>
          <a:fontRef idx="minor">
            <a:schemeClr val="tx1"/>
          </a:fontRef>
        </p:style>
      </p:cxnSp>
      <p:sp>
        <p:nvSpPr>
          <p:cNvPr id="24" name="TextBox 23"/>
          <p:cNvSpPr txBox="1"/>
          <p:nvPr/>
        </p:nvSpPr>
        <p:spPr>
          <a:xfrm>
            <a:off x="3369716" y="3546506"/>
            <a:ext cx="1238288" cy="276999"/>
          </a:xfrm>
          <a:prstGeom prst="rect">
            <a:avLst/>
          </a:prstGeom>
          <a:noFill/>
        </p:spPr>
        <p:txBody>
          <a:bodyPr wrap="none" rtlCol="0">
            <a:spAutoFit/>
          </a:bodyPr>
          <a:lstStyle/>
          <a:p>
            <a:r>
              <a:rPr lang="es-ES_tradnl" sz="1200" dirty="0" smtClean="0">
                <a:latin typeface="Arial" pitchFamily="34" charset="0"/>
                <a:cs typeface="Arial" pitchFamily="34" charset="0"/>
              </a:rPr>
              <a:t>0% HP residual</a:t>
            </a:r>
            <a:endParaRPr lang="es-ES"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TotalTime>
  <Words>323</Words>
  <Application>Microsoft Office PowerPoint</Application>
  <PresentationFormat>On-screen Show (16:9)</PresentationFormat>
  <Paragraphs>49</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Tema de Office</vt:lpstr>
      <vt:lpstr>MANEJO DE LA HIPERTENSIÓN PULMONAR TROMBOEMBÓLICA CRÓNICA UNA VEZ CREADA UNA CONSULTA MONOGRÁFICA Fátima Díaz Chantar, Irene Pacheco Carrillo, Elena Izaga Torralba, Roberto Del Pozo Rivas Hospital Juan Ramón Jiménez Huelva</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Maktub</cp:lastModifiedBy>
  <cp:revision>29</cp:revision>
  <dcterms:created xsi:type="dcterms:W3CDTF">2024-02-05T13:08:18Z</dcterms:created>
  <dcterms:modified xsi:type="dcterms:W3CDTF">2024-02-28T19:33:13Z</dcterms:modified>
</cp:coreProperties>
</file>