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3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43" autoAdjust="0"/>
  </p:normalViewPr>
  <p:slideViewPr>
    <p:cSldViewPr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UARIO\Desktop\Libro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4"/>
  <c:chart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800" dirty="0">
                        <a:latin typeface="Arial" pitchFamily="34" charset="0"/>
                        <a:cs typeface="Arial" pitchFamily="34" charset="0"/>
                      </a:rPr>
                      <a:t>Hombres 66,80%</a:t>
                    </a: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195-BF41-9547-48BFB7A66B8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800" dirty="0" err="1">
                        <a:latin typeface="Arial" pitchFamily="34" charset="0"/>
                        <a:cs typeface="Arial" pitchFamily="34" charset="0"/>
                      </a:rPr>
                      <a:t>Mujeres</a:t>
                    </a:r>
                    <a:r>
                      <a:rPr lang="en-US" sz="800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en-US" sz="800" dirty="0">
                        <a:latin typeface="Arial" pitchFamily="34" charset="0"/>
                        <a:cs typeface="Arial" pitchFamily="34" charset="0"/>
                      </a:rPr>
                      <a:t>33,20%</a:t>
                    </a:r>
                  </a:p>
                </c:rich>
              </c:tx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195-BF41-9547-48BFB7A66B8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Hoja1!$B$3:$C$3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Hoja1!$B$4:$C$4</c:f>
              <c:numCache>
                <c:formatCode>0.00%</c:formatCode>
                <c:ptCount val="2"/>
                <c:pt idx="0">
                  <c:v>0.6880000000000005</c:v>
                </c:pt>
                <c:pt idx="1">
                  <c:v>0.31200000000000022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95-BF41-9547-48BFB7A66B83}"/>
            </c:ext>
          </c:extLst>
        </c:ser>
        <c:dLbls/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24"/>
  <c:chart>
    <c:autoTitleDeleted val="1"/>
    <c:plotArea>
      <c:layout>
        <c:manualLayout>
          <c:layoutTarget val="inner"/>
          <c:xMode val="edge"/>
          <c:yMode val="edge"/>
          <c:x val="2.7096472484969417E-3"/>
          <c:y val="0.13322715604698893"/>
          <c:w val="0.90705503512880581"/>
          <c:h val="0.72269134003136581"/>
        </c:manualLayout>
      </c:layout>
      <c:barChart>
        <c:barDir val="bar"/>
        <c:grouping val="clustered"/>
        <c:ser>
          <c:idx val="0"/>
          <c:order val="0"/>
          <c:tx>
            <c:strRef>
              <c:f>Hoja1!$C$4</c:f>
              <c:strCache>
                <c:ptCount val="1"/>
                <c:pt idx="0">
                  <c:v>Frecuencia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Arial" pitchFamily="34" charset="0"/>
                    <a:cs typeface="Arial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Hoja1!$B$5:$B$8</c:f>
              <c:strCache>
                <c:ptCount val="4"/>
                <c:pt idx="0">
                  <c:v>Estadio I</c:v>
                </c:pt>
                <c:pt idx="1">
                  <c:v>Estadio II</c:v>
                </c:pt>
                <c:pt idx="2">
                  <c:v>Estadio III</c:v>
                </c:pt>
                <c:pt idx="3">
                  <c:v>Estadio IV</c:v>
                </c:pt>
              </c:strCache>
            </c:strRef>
          </c:cat>
          <c:val>
            <c:numRef>
              <c:f>Hoja1!$C$5:$C$8</c:f>
              <c:numCache>
                <c:formatCode>0.00%</c:formatCode>
                <c:ptCount val="4"/>
                <c:pt idx="0">
                  <c:v>5.1000000000000004E-2</c:v>
                </c:pt>
                <c:pt idx="1">
                  <c:v>7.6999999999999999E-2</c:v>
                </c:pt>
                <c:pt idx="2">
                  <c:v>0.18800000000000003</c:v>
                </c:pt>
                <c:pt idx="3">
                  <c:v>0.65300000000000014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45-1B4C-8984-7258E7A80BEC}"/>
            </c:ext>
          </c:extLst>
        </c:ser>
        <c:dLbls/>
        <c:axId val="114266112"/>
        <c:axId val="114267648"/>
      </c:barChart>
      <c:catAx>
        <c:axId val="114266112"/>
        <c:scaling>
          <c:orientation val="minMax"/>
        </c:scaling>
        <c:axPos val="l"/>
        <c:numFmt formatCode="General" sourceLinked="0"/>
        <c:tickLblPos val="nextTo"/>
        <c:txPr>
          <a:bodyPr/>
          <a:lstStyle/>
          <a:p>
            <a:pPr>
              <a:defRPr sz="80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114267648"/>
        <c:crosses val="autoZero"/>
        <c:auto val="1"/>
        <c:lblAlgn val="ctr"/>
        <c:lblOffset val="100"/>
      </c:catAx>
      <c:valAx>
        <c:axId val="114267648"/>
        <c:scaling>
          <c:orientation val="minMax"/>
        </c:scaling>
        <c:delete val="1"/>
        <c:axPos val="b"/>
        <c:numFmt formatCode="0.00%" sourceLinked="1"/>
        <c:tickLblPos val="none"/>
        <c:crossAx val="114266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4"/>
  <c:chart>
    <c:autoTitleDeleted val="1"/>
    <c:plotArea>
      <c:layout>
        <c:manualLayout>
          <c:layoutTarget val="inner"/>
          <c:xMode val="edge"/>
          <c:yMode val="edge"/>
          <c:x val="4.8501555382735255E-2"/>
          <c:y val="0.11606865415196768"/>
          <c:w val="0.87654149538940118"/>
          <c:h val="0.63915028107391336"/>
        </c:manualLayout>
      </c:layout>
      <c:barChart>
        <c:barDir val="col"/>
        <c:grouping val="clustered"/>
        <c:ser>
          <c:idx val="0"/>
          <c:order val="0"/>
          <c:tx>
            <c:strRef>
              <c:f>Hoja1!$D$25</c:f>
              <c:strCache>
                <c:ptCount val="1"/>
                <c:pt idx="0">
                  <c:v>Porcentaje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800" dirty="0" smtClean="0">
                        <a:latin typeface="Arial" pitchFamily="34" charset="0"/>
                        <a:cs typeface="Arial" pitchFamily="34" charset="0"/>
                      </a:rPr>
                      <a:t>16 (8,20%)</a:t>
                    </a:r>
                    <a:endParaRPr lang="en-US" sz="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dLblPos val="out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800" dirty="0" smtClean="0">
                        <a:latin typeface="Arial" pitchFamily="34" charset="0"/>
                        <a:cs typeface="Arial" pitchFamily="34" charset="0"/>
                      </a:rPr>
                      <a:t>13 (6,60%)</a:t>
                    </a:r>
                    <a:endParaRPr lang="en-US" sz="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s-ES"/>
              </a:p>
            </c:txPr>
            <c:dLblPos val="outEnd"/>
            <c:showVal val="1"/>
          </c:dLbls>
          <c:cat>
            <c:strRef>
              <c:f>Hoja1!$C$26:$C$27</c:f>
              <c:strCache>
                <c:ptCount val="2"/>
                <c:pt idx="0">
                  <c:v>ETV</c:v>
                </c:pt>
                <c:pt idx="1">
                  <c:v>HCR</c:v>
                </c:pt>
              </c:strCache>
            </c:strRef>
          </c:cat>
          <c:val>
            <c:numRef>
              <c:f>Hoja1!$D$26:$D$27</c:f>
              <c:numCache>
                <c:formatCode>0.00%</c:formatCode>
                <c:ptCount val="2"/>
                <c:pt idx="0">
                  <c:v>8.2000000000000003E-2</c:v>
                </c:pt>
                <c:pt idx="1">
                  <c:v>6.6000000000000003E-2</c:v>
                </c:pt>
              </c:numCache>
            </c:numRef>
          </c:val>
        </c:ser>
        <c:dLbls>
          <c:showVal val="1"/>
        </c:dLbls>
        <c:axId val="130605056"/>
        <c:axId val="130607744"/>
      </c:barChart>
      <c:catAx>
        <c:axId val="130605056"/>
        <c:scaling>
          <c:orientation val="minMax"/>
        </c:scaling>
        <c:axPos val="b"/>
        <c:majorTickMark val="none"/>
        <c:tickLblPos val="nextTo"/>
        <c:crossAx val="130607744"/>
        <c:crosses val="autoZero"/>
        <c:auto val="1"/>
        <c:lblAlgn val="ctr"/>
        <c:lblOffset val="100"/>
      </c:catAx>
      <c:valAx>
        <c:axId val="130607744"/>
        <c:scaling>
          <c:orientation val="minMax"/>
        </c:scaling>
        <c:delete val="1"/>
        <c:axPos val="l"/>
        <c:numFmt formatCode="0.00%" sourceLinked="1"/>
        <c:majorTickMark val="none"/>
        <c:tickLblPos val="none"/>
        <c:crossAx val="130605056"/>
        <c:crosses val="autoZero"/>
        <c:crossBetween val="between"/>
      </c:valAx>
    </c:plotArea>
    <c:plotVisOnly val="1"/>
  </c:chart>
  <c:txPr>
    <a:bodyPr/>
    <a:lstStyle/>
    <a:p>
      <a:pPr>
        <a:defRPr sz="900"/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12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chart" Target="../charts/chart2.xml"/><Relationship Id="rId5" Type="http://schemas.openxmlformats.org/officeDocument/2006/relationships/image" Target="../media/image4.svg"/><Relationship Id="rId10" Type="http://schemas.openxmlformats.org/officeDocument/2006/relationships/chart" Target="../charts/chart1.xml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33 Redondear rectángulo de esquina diagonal"/>
          <p:cNvSpPr/>
          <p:nvPr/>
        </p:nvSpPr>
        <p:spPr>
          <a:xfrm>
            <a:off x="251520" y="1635646"/>
            <a:ext cx="8496944" cy="864096"/>
          </a:xfrm>
          <a:prstGeom prst="round2DiagRect">
            <a:avLst/>
          </a:prstGeom>
          <a:solidFill>
            <a:srgbClr val="EAE3D6">
              <a:alpha val="16078"/>
            </a:srgb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50" name="AutoShape 2" descr="Forma, Cuadrado&#10;&#10;Descripción generada automáticament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Forma, Cuadrado&#10;&#10;Descripción generada automáticament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4" name="AutoShape 6" descr="Forma, Cuadrado&#10;&#10;Descripción generada automáticamente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" name="Rectángulo 13">
            <a:extLst>
              <a:ext uri="{FF2B5EF4-FFF2-40B4-BE49-F238E27FC236}">
                <a16:creationId xmlns:a16="http://schemas.microsoft.com/office/drawing/2014/main" xmlns="" id="{2315F57F-DF48-1F78-1B37-C557216C26FA}"/>
              </a:ext>
            </a:extLst>
          </p:cNvPr>
          <p:cNvSpPr/>
          <p:nvPr/>
        </p:nvSpPr>
        <p:spPr>
          <a:xfrm flipH="1">
            <a:off x="-2" y="0"/>
            <a:ext cx="107505" cy="5143500"/>
          </a:xfrm>
          <a:prstGeom prst="rect">
            <a:avLst/>
          </a:prstGeom>
          <a:solidFill>
            <a:srgbClr val="018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13">
            <a:extLst>
              <a:ext uri="{FF2B5EF4-FFF2-40B4-BE49-F238E27FC236}">
                <a16:creationId xmlns:a16="http://schemas.microsoft.com/office/drawing/2014/main" xmlns="" id="{2315F57F-DF48-1F78-1B37-C557216C26FA}"/>
              </a:ext>
            </a:extLst>
          </p:cNvPr>
          <p:cNvSpPr/>
          <p:nvPr/>
        </p:nvSpPr>
        <p:spPr>
          <a:xfrm flipH="1">
            <a:off x="9036495" y="0"/>
            <a:ext cx="107505" cy="5143500"/>
          </a:xfrm>
          <a:prstGeom prst="rect">
            <a:avLst/>
          </a:prstGeom>
          <a:solidFill>
            <a:srgbClr val="0186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3">
            <a:extLst>
              <a:ext uri="{FF2B5EF4-FFF2-40B4-BE49-F238E27FC236}">
                <a16:creationId xmlns:a16="http://schemas.microsoft.com/office/drawing/2014/main" xmlns="" id="{13AFF300-656F-C7BA-19A9-D873C70EF21D}"/>
              </a:ext>
            </a:extLst>
          </p:cNvPr>
          <p:cNvSpPr txBox="1"/>
          <p:nvPr/>
        </p:nvSpPr>
        <p:spPr>
          <a:xfrm>
            <a:off x="1979712" y="0"/>
            <a:ext cx="705678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s-ES" sz="1800" b="1" dirty="0">
                <a:ln w="19050">
                  <a:solidFill>
                    <a:srgbClr val="684B40"/>
                  </a:solidFill>
                  <a:prstDash val="solid"/>
                </a:ln>
                <a:solidFill>
                  <a:srgbClr val="BAC5D5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CARACTERÍSTICAS ESPECÍFICAS Y COMPLICACIONES EN PACIENTES CON ENFERMEDAD TROMBOEMBÓLICA VENOSA 			ASOCIADA AL CÁNCER DE PULMÓN</a:t>
            </a:r>
            <a:endParaRPr lang="es-ES" dirty="0">
              <a:solidFill>
                <a:srgbClr val="BAC5D5"/>
              </a:solidFill>
            </a:endParaRPr>
          </a:p>
        </p:txBody>
      </p:sp>
      <p:pic>
        <p:nvPicPr>
          <p:cNvPr id="29" name="28 Imagen" descr="logolargovac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43558"/>
            <a:ext cx="5220072" cy="556547"/>
          </a:xfrm>
          <a:prstGeom prst="rect">
            <a:avLst/>
          </a:prstGeom>
        </p:spPr>
      </p:pic>
      <p:sp>
        <p:nvSpPr>
          <p:cNvPr id="30" name="29 CuadroTexto"/>
          <p:cNvSpPr txBox="1"/>
          <p:nvPr/>
        </p:nvSpPr>
        <p:spPr>
          <a:xfrm>
            <a:off x="107504" y="84355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C. Rosa-Linares</a:t>
            </a:r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, M. Barca-Hernando</a:t>
            </a:r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, V. García-García</a:t>
            </a:r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, S. López-Ruz</a:t>
            </a:r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, L. Jara-Palomares</a:t>
            </a:r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1, 2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Unidad Médico-Quirúrgica de Enfermedades Respiratorias. Hospital Universitario Virgen del Rocío – Sevilla</a:t>
            </a:r>
          </a:p>
          <a:p>
            <a:r>
              <a:rPr lang="es-ES" sz="8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CIBER de Enfermedades Respiratorias. Instituto de Salud Carlos III, Sevilla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251520" y="1347614"/>
            <a:ext cx="12843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INTRODUCCIÓN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251520" y="1635646"/>
            <a:ext cx="84969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Arial" pitchFamily="34" charset="0"/>
                <a:cs typeface="Arial" pitchFamily="34" charset="0"/>
              </a:rPr>
              <a:t>El riesgo de enfermedad tromboembólica venosa (ETV) asociada al cáncer varía según la localización del tumor, estadiaje y tratamiento oncológico. </a:t>
            </a:r>
          </a:p>
          <a:p>
            <a:pPr algn="just"/>
            <a:endParaRPr lang="es-ES" sz="1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000" b="1" dirty="0" smtClean="0">
                <a:latin typeface="Arial" pitchFamily="34" charset="0"/>
                <a:cs typeface="Arial" pitchFamily="34" charset="0"/>
              </a:rPr>
              <a:t>OBJETIVO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Analizar las características específicas de los pacientes con ETV secundario a cáncer de pulmón (estadiaje, mutaciones genéticas, tratamiento oncológico e histología), así como las variables asociadas a complicaciones (ETV recurrente y hemorragia clínicamente relevante [HCR]).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251520" y="2643758"/>
            <a:ext cx="1989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MATERIALES Y MÉTODOS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38" name="Gráfico 52" descr="Calendario con relleno sólido">
            <a:extLst>
              <a:ext uri="{FF2B5EF4-FFF2-40B4-BE49-F238E27FC236}">
                <a16:creationId xmlns:a16="http://schemas.microsoft.com/office/drawing/2014/main" xmlns="" id="{50754CC6-6661-14F7-6732-1A10F192F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699792" y="2859782"/>
            <a:ext cx="494117" cy="494117"/>
          </a:xfrm>
          <a:prstGeom prst="rect">
            <a:avLst/>
          </a:prstGeom>
        </p:spPr>
      </p:pic>
      <p:pic>
        <p:nvPicPr>
          <p:cNvPr id="39" name="Gráfico 60" descr="Grupo de personas contorno">
            <a:extLst>
              <a:ext uri="{FF2B5EF4-FFF2-40B4-BE49-F238E27FC236}">
                <a16:creationId xmlns:a16="http://schemas.microsoft.com/office/drawing/2014/main" xmlns="" id="{7E119E71-DD8D-8CEC-F43B-229CCA4CE5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23528" y="2931790"/>
            <a:ext cx="504056" cy="432048"/>
          </a:xfrm>
          <a:prstGeom prst="rect">
            <a:avLst/>
          </a:prstGeom>
        </p:spPr>
      </p:pic>
      <p:sp>
        <p:nvSpPr>
          <p:cNvPr id="40" name="39 CuadroTexto"/>
          <p:cNvSpPr txBox="1"/>
          <p:nvPr/>
        </p:nvSpPr>
        <p:spPr>
          <a:xfrm>
            <a:off x="827584" y="2931790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Cohorte de pacientes con </a:t>
            </a:r>
          </a:p>
          <a:p>
            <a:r>
              <a:rPr lang="es-ES" sz="1000" dirty="0">
                <a:latin typeface="Arial" pitchFamily="34" charset="0"/>
                <a:cs typeface="Arial" pitchFamily="34" charset="0"/>
              </a:rPr>
              <a:t>ETV asociado a Ca. pulmón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3203848" y="3003798"/>
            <a:ext cx="1556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Enero 2008 – Abril 2022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323528" y="3579862"/>
            <a:ext cx="11608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RESULTADOS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52" name="CuadroTexto 1070">
            <a:extLst>
              <a:ext uri="{FF2B5EF4-FFF2-40B4-BE49-F238E27FC236}">
                <a16:creationId xmlns:a16="http://schemas.microsoft.com/office/drawing/2014/main" xmlns="" id="{7287AB16-B7B8-2720-8DF5-49C6B98FCCF2}"/>
              </a:ext>
            </a:extLst>
          </p:cNvPr>
          <p:cNvSpPr txBox="1"/>
          <p:nvPr/>
        </p:nvSpPr>
        <p:spPr>
          <a:xfrm>
            <a:off x="323528" y="3867894"/>
            <a:ext cx="1584176" cy="255389"/>
          </a:xfrm>
          <a:prstGeom prst="roundRect">
            <a:avLst/>
          </a:prstGeom>
          <a:solidFill>
            <a:srgbClr val="4F5257"/>
          </a:solidFill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POBLACIÓN DE ESTUDIO</a:t>
            </a:r>
            <a:endParaRPr lang="es-ES" sz="3600" b="1" dirty="0">
              <a:solidFill>
                <a:schemeClr val="bg1"/>
              </a:solidFill>
            </a:endParaRPr>
          </a:p>
        </p:txBody>
      </p:sp>
      <p:pic>
        <p:nvPicPr>
          <p:cNvPr id="54" name="Gráfico 1080" descr="Niños contorno">
            <a:extLst>
              <a:ext uri="{FF2B5EF4-FFF2-40B4-BE49-F238E27FC236}">
                <a16:creationId xmlns:a16="http://schemas.microsoft.com/office/drawing/2014/main" xmlns="" id="{079875EB-87B4-492A-5C85-A018EF4D56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39552" y="4443958"/>
            <a:ext cx="432048" cy="432048"/>
          </a:xfrm>
          <a:prstGeom prst="rect">
            <a:avLst/>
          </a:prstGeom>
        </p:spPr>
      </p:pic>
      <p:sp>
        <p:nvSpPr>
          <p:cNvPr id="55" name="54 CuadroTexto"/>
          <p:cNvSpPr txBox="1"/>
          <p:nvPr/>
        </p:nvSpPr>
        <p:spPr>
          <a:xfrm>
            <a:off x="971600" y="4299942"/>
            <a:ext cx="9765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196 pacientes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971600" y="4515966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Edad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mediana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65 años </a:t>
            </a:r>
          </a:p>
        </p:txBody>
      </p:sp>
      <p:graphicFrame>
        <p:nvGraphicFramePr>
          <p:cNvPr id="57" name="1 Gráfico"/>
          <p:cNvGraphicFramePr/>
          <p:nvPr/>
        </p:nvGraphicFramePr>
        <p:xfrm>
          <a:off x="2339752" y="3579862"/>
          <a:ext cx="3168352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32" name="Grupo 1083">
            <a:extLst>
              <a:ext uri="{FF2B5EF4-FFF2-40B4-BE49-F238E27FC236}">
                <a16:creationId xmlns:a16="http://schemas.microsoft.com/office/drawing/2014/main" xmlns="" id="{E680317F-ECF1-93F7-D23C-9F5FD3574ACE}"/>
              </a:ext>
            </a:extLst>
          </p:cNvPr>
          <p:cNvGrpSpPr/>
          <p:nvPr/>
        </p:nvGrpSpPr>
        <p:grpSpPr>
          <a:xfrm>
            <a:off x="6012160" y="3651870"/>
            <a:ext cx="2160240" cy="360040"/>
            <a:chOff x="19383206" y="39896587"/>
            <a:chExt cx="7416843" cy="7831453"/>
          </a:xfrm>
        </p:grpSpPr>
        <p:sp>
          <p:nvSpPr>
            <p:cNvPr id="36" name="CuadroTexto 1084">
              <a:extLst>
                <a:ext uri="{FF2B5EF4-FFF2-40B4-BE49-F238E27FC236}">
                  <a16:creationId xmlns:a16="http://schemas.microsoft.com/office/drawing/2014/main" xmlns="" id="{76C1EF91-A806-70AA-DA4C-1C10F391A305}"/>
                </a:ext>
              </a:extLst>
            </p:cNvPr>
            <p:cNvSpPr txBox="1"/>
            <p:nvPr/>
          </p:nvSpPr>
          <p:spPr>
            <a:xfrm>
              <a:off x="19383206" y="39896587"/>
              <a:ext cx="7416843" cy="5555124"/>
            </a:xfrm>
            <a:prstGeom prst="roundRect">
              <a:avLst/>
            </a:prstGeom>
            <a:solidFill>
              <a:srgbClr val="74ADC7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Century Gothic" pitchFamily="34" charset="0"/>
                </a:rPr>
                <a:t>INDICENCIAS EN EL SEGUIMIENTO</a:t>
              </a:r>
            </a:p>
          </p:txBody>
        </p:sp>
        <p:sp>
          <p:nvSpPr>
            <p:cNvPr id="37" name="Triángulo isósceles 1085">
              <a:extLst>
                <a:ext uri="{FF2B5EF4-FFF2-40B4-BE49-F238E27FC236}">
                  <a16:creationId xmlns:a16="http://schemas.microsoft.com/office/drawing/2014/main" xmlns="" id="{50D5DF69-B194-55F1-CAAD-D50687FF0094}"/>
                </a:ext>
              </a:extLst>
            </p:cNvPr>
            <p:cNvSpPr/>
            <p:nvPr/>
          </p:nvSpPr>
          <p:spPr>
            <a:xfrm rot="10800000">
              <a:off x="22597171" y="44595459"/>
              <a:ext cx="1006900" cy="3132581"/>
            </a:xfrm>
            <a:prstGeom prst="triangle">
              <a:avLst/>
            </a:prstGeom>
            <a:solidFill>
              <a:srgbClr val="74AD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049" name="AutoShape 1" descr="data:image/png;base64,iVBORw0KGgoAAAANSUhEUgAAAeIAAAEiCAYAAAAlAdEXAAAAAXNSR0IArs4c6QAAIABJREFUeF7snQd4FdXWhr/Ta3pPSEIPvfdepINUkS6KBbyKvaFeERsiWLCgNJWiICBdQLr03gMJAZKQ3svp9f/nIApeleTUmTNrnofH/7/M3vtb79rJx8zsvZcAdBEBIkAEiAARIAI+IyBgRr5586Zdp9P5TAQNTASIABEgAkSAjwQEAsE+hxGnpKTY69evz0cGFDMRIAJEgAgQAZ8RSE1NBRmxz/DTwESACBABIsB3AmTEfJ8BFD8RIAJEgAj4lAAZsU/x0+BEgAgQASLAdwJkxHyfARQ/ESACRIAI+JQAGbFP8dPgRIAIEAEiwHcCZMR8nwEUPxEgAkSACPiUABmxT/HT4ESACBABIsB3AmTEfJ8BFD8RIAJEgAj4lAAZsU/x0+BEgAgQASLAdwJkxHyfARQ/pwn0XpyO09m3jqZtFafE7kdrcjoeEk8E+EiAjJiPWaeY/YJAzQ9TEB0gxeimYY54frpQjLxKE9JfSfKL+CgIIsAXAmTEfMk0xelXBF7dnof1lyoxd2DiXXG9+EsGRjQOwAf9o/0qXgqGCPgzATJif84uxcYpApVGG7IrzMittKBAY0Gh1oJinRWleivKDVZUGG3QmmzQm224UWpG54QAjGsRfleMP5wtwi+pZWgRI4dSIoRKKkCATIRguQghChHCVCJEqsSIUosREyBGXJDEcR9dRIAI+I4AGbHv2NPIPCSQr7HgcoERKUVGpBUZca3EhBslJmSUmWG22hEXKEFM4C2jjFCJEaa8ZaBBchECZEKopULIJQJ8tL8YpQY7Xu0eexfF2ftzECCzYkb3COgsAodxMwbOGHmJzuow9gKtBfmVFuRWmpFdYXH0mRgsQa1QKeqESVEvTIakCBkaRsoQqhDxMEsUMhHwLgEyYu/yptF4ROByoRGns/U4k6PHuVwDLuQZYLUDDSNuGV29MClqh0qREChEXIAAQRI7bHY77DYb7HY7bL//96//N4PwRpkVPVaW4T8do9GzdqCD6t7rFfjySB4ujj+NesGGW6QFYkAgBYTS3/8r+cv/L0WBIQjpGjVulMuQVmLG1SITUgqNSC40IkgmRNNoueMJu2WsAq3jFA7DposIEAH3ESAjdh9L6onHBJin2QPpWhzK0OFIpg7HMnUIUYocxtUqVoGmUTI0ChcjUglYLJY//tisVqepfX/egDnH9LDfqmQKAWx4t30apjXLd7pPiAIAcQggDnb8uVEZgPNFcpzLs+J0jh6nsvWw2YH28Qp0TFCic00VOiUonR+PWhIBIgAyYpoERMBJAozh7k7TYO91LfZf16ADY0yJSrSNlaJVtARhcrvDcK0Wi+Pp1lNXv580jq7Pjd7rqSEAofwPc07XBuNYrgqHc+Q4mKF3PD33qK1Cz9pq9K6rdjw900UEiEDVCZARV50V3clzAsxiqq1XKrAtVYPtqZWOxU731VWje00FOsSIILKZYDKZvE5p7Ga9Y8y9Q3Z5fWxIY1Fsi8e+nHDsSRdgV5oGRqsd/eupMCApEAMbBEAivPXEThcRIAJ/T4CMmGYGEfgXAiV6K9ZfqsDG5ApsuVKBwQ0CMaC+Gr1qShGtsMFkNMLqwutld8D3qRHfGYAoEJDF4nJFHLZnBOCXFK3jdf2QBgEY2igIwxoHOhaG0UUEiMDdBMiIaUYQgb8QsNrsWH2hHGvOl2PLlUqMaByIIQ3U6FdbCvHvT73MAiq2XKwx4juBMIvEHE/Lcdh8IwQbr1ix8XIFRjYJwgNNgjC6WRBb8JEOIuBzAmTEPk8BCWALgf03tPjhbBl+PFeGbrVUGN5QhcF1pBDbzTCbzWyR+T86WGnEf1UpiUC5PQ7rroVhzWWRY0Hb2OZBGNciGF1rqljLloQRAW8QICP2BmUag7UEmMMyvjtViu9Pl4J5yGXMYUSSDGESdpvvnUA5YcR3CpZGIcNYBz+mhGHlOQ0kIgEmtQrG5FYhCKZ9y6z9WSFhniNARuw5ttQziwkcz9Jj8YkSLD1RgvEtQzCuqQodYoQw6PWOPbxcujhnxLfhMiuxFXWwOycBy84DK8+VY0qbYDzaNgxtayi4lALSSgRcIkBG7BI+asw1AszCq6+PFTsOrXi0bQjGN5ZDLTLD7IPVzu5ix1kjvhOALB75ttpYciEYi06UoX64FFPbh2F441uHldBFBPyZABmxP2eXYvuDwJKTpfjicBGUUiEeaxOEEfUkMBgMHt3f6y38fmHEt2GJgwB5HaxIjcGCEwbozHY81TEMU9qEeAsnjUMEvE6AjNjryGlAbxL48kgxPj1UhPrhMjzeWo2usQKf7PX1ZMx+ZcR3glLUwfasmvj8pAipRUY81yUcT3a4VfKRLiLgTwTIiP0pmxTLHwQWHC3G3ANFaBYjx7TWarQMs/p8v6+n0uO3RnwbmCQCvxU1wicn5DifZ8BL3SIwtX2op3BSv0TA6wTIiL2OnAb0JIHlZ8owe18B6oTJ8HT7ALQKs7F665E7WPi9Ed+GJE/Eb0UN8NFhO66XmPBqj0hMbBnsDoTUBxHwKQEyYp/ip8HdRYA5cvLdPQUQCwV4sXMwOscARqPRXd2zuh/eGPHtLCgbYXtOPXxwQOsoQPFGz0j0q69mdY5IHBH4NwJkxDQ/OE2Aqe379u58nM01YEb3MAytK4Zep+N0TNUVzzsjZgAJZYCqGVZcTcA7e4rRKk6Omb2jHOUl6SICXCNARsy1jJHePwi8uTMfc/YX4q3ekZjeRgGtVsu5PcDuSCcvjfg2OHEooG6K94+G4K1dBZjRIwJv94lyB1bqgwh4jQAZsddQ00DuIrD2Yjle35HvqIc7o0sAQsQmR6lBvl68NuLbSZfFI8PcGG/uF4A5rOX9flEY0ZjOs+brzwTX4iYj5lrGeKw3u8KMV7blOVbOvt0rFN1j4XdbkZxJLxnxHdSUDbA5qx5m7NSgRawccwbEOMpV0kUE2EyAjJjN2SFtfxBYdLwEL/6Si6c7heGl9grefQf+t6lARvwXOgKp43X1G4drgNlH/tHAaDzalrY70a8T9hIgI2ZvbkgZgKxyM57dkou8SjM+uC8MDYPMsPD4NfTfTQoy4n/4UZEl4Eh5C7y4XYvYIAk+GRSDGkES+rkiAqwjQEbMupSQoNsEmD3B0zfn4NnO4XihnQIajYbg/A0BMuJ/mRZCJRDYDjMPBWH+4WLMHxKLCbT3mH6OWEaAjJhlCSE5gNlmx3825uD4TR0+HhCJFmFWmHiyJ9iZ/JMRV4GaqjH2FzXB9M0F6JCgxJdDYx17zukiAmwgQEbMhiyQhj8IHMrQYer6bHSrpcJH9wWhsrKSl1uSqjMlyIirSEsSCXtAO/xnO3AwXYsFw+LQOVFZxcZ0GxHwHAEyYs+xpZ6rSYB5dfjq9jx8dX8MhtcVQq/XV7MHft5ORlydvAsdr6qXpcRj6oYczO4fjemdqJBEdQjSve4nQEbsfqbUYzUJ2P9/Udaj67JwpdCILwZFIF5upAVZ1WBIRlwNWLdvVdTBJX1LPL6xFA0iZFg8sgboRbUTHKmJWwiQEbsFI3XiLIHkAiMeXpuFVsyez14BjtOx6KoeATLi6vH6425xIBDQHtO2S3E6x4BvR9VAo0g6ItNJmtTMBQJkxC7Ao6auEdiYXIGH1mRhZq9wTGokosM5nMRJRuwkuNvN1C0w/0Id/HdnPr5/oAaGNgp0sUNqTgSqR4CMuHq86G43Efj0UBHe31uIpcOj0T7C7Le1gt2E61+7ISN2A2V5TWzPb4NJa/Mxo2eEY8scXUTAWwTIiL1Fmsb5g8DzW3NxIF2LpcMiESGkV9GuTg0yYlcJ/t5eGoNUS2eMX1uCrjVV+HhQjJs6pm6IwL8TICOmGeJVAmN+zITRYsfSYREwasq9Ora/DkZG7MbMikOgV/fAuLU6yCUC/DgmwY2dU1dE4O8JkBHTzPAKgWKdFaN/yET9cCnm9QlGRUWFV8blwyBkxO7OsgAIG4Spv9hxtciENeMSEKoUuXsQ6o8I/EGAjJgmg8cJXC8xYeSKDAxuGIhXOqqgqaz0+Jh8GoCM2EPZDumDN35T4peUSqwdn4DaoVIPDUTd8p0AGTHfZ4CH42dKFg5fnoEnO4RhSlMxDHRIh9uJkxG7HemfHQZ1x9xTYfj6aDHWT0xE02i5BwejrvlKgIyYr5n3QtzMWdFDl2dgZu8ojKpjg9ls9sKo/BuCjNjDOVe3wtfJtTFrdz42TqqJtjUUHh6QuucbATJivmXcS/EeztBhyLJ0zBsQjQHxZthtNi+NzL9hyIi9kHN5bXx3vbWjJvbmh2qiYwKdUe0F6rwZgoyYN6n2XqCMCQ/6Lh2fDY5C31iT9wbm6UhkxF5KvCQMK272dpTm3DqZzNhL1HkxDBkxL9LsvSCZ19EDvk3HJ4PIhL1FnYzYW6QBCMRYkTsCz27JwbaHa9Frai+i9+ehyIj9Obteju1crgH9v72B9/tGYkAcPQl7Cz8ZsbdI/z6OUIrvsoZixo48bH+kFprRAi4vJ8D/hiMj9r+c+iSiayUm9F1yAy93i8DQRBNgZ2oq0eUNAmTE3qD8lzHEQfj6eh989Fshdk6pRVubfJACfxqSjNifsumjWJjDOnovvo6JLUMwKclG50Z7OQ9kxF4Gfns4aRTmJXfGijOl2PVobYTRoR8+SgT3hyUj5n4OfR5Br8U30DlRiWdbimiLkg+yQUbsA+i3h5TXxJsnm+NQuhZ7HqvtQyE0NJcJkBFzOXss0M6cHR2iEOGD7koYDAYWKOKfBDJiH+dc2QBP7quLYq0Fq8fR2dQ+zgYnhycj5mTa2CGaqaKUXmrCd0OCodPp2CGKhyrIiFmQdHULjNwYjfhgCT4dTFWbWJARTkkgI+ZUutgj9pODRfjxXBl+GR8Fi17DHmE8VEJGzI6km1Qd0W2FEqOaBuHFrlTPmB1Z4YYKMmJu5IlVKjcmV+Cxn7Ox66FYRIrpSdjXySEj9nUG/hz/mr0HunxnxRf3x2JkkyD2CCMlrCZARszq9LBPXHKBEZ0WXMPyUdFoG2pkn0AeKiIjZlHSBSLsKu2FYat0ODytDu0xZlFq2CyFjJjN2WGhtvZfXcPYpgEYlwTYrFYWKuSfJDJiluVcpMKCq12x6LQJR5+sA6lIwDKBJIdtBMiI2ZYRFut5ZF0WpEIB3u8mh8lEJ2exJVVkxGzJxB06pNGYfrg1SvU2LB8dz0KBJIlNBMiI2ZQNFmuZf7gYq8+XYfu4CGi1WhYr5Z80MmKW5lzdHD1XRWBQg0BavMXSFLFFFhkxWzLBYh2HMnTos+QGDj1aAzESWpzFtlSREbMtI3/quWrvjTaLjNgwMRE9a6vYK5SU+ZQAGbFP8bN/cLPNjlbz0/BCl1AMSrDS8ZUsTBkZMQuTcluSOBirsntg5p4ynH66LpQSIYvFkjRfESAj9hV5joz7+PpsSIQCvNdNQSdnsTRnZMQsTcxtWcokPHugPsoNVnw7qgbLxZI8XxAgI/YFdY6MufxMGeYdKMTBR2KgqazkiGr+ySQj5kDOg7qi7VIJpnUIwyNtQjggmCR6kwAZsTdpc2ism+VmNPvsKtaNjUMjNX0XZnPqyIjZnJ3ftQnlOKLriz7fFePCM/VQK1TKAdEk0VsEyIi9RZpj44xamYmmUTI81YIqKrE9dWTEbM/Q7/rkiXj/bEscz9I7Fm/RRQRuEyAjprnwPwQWHi8B81p669hw6GirEutnCBkx61P0p8CAtujxQxAebBbkeE1NFxFgCJAR0zy4i0BWuRmNPknFlgmxqK+isoZcmB5kxFzI0p8aTxn7o9vSSiQ/Xx+JwRJuiSe1HiFARuwRrNztdOyqm6gXKsHTLYS0VYkjaSQj5kiibsuURuHtM+1xudCEVWOpfjHHsucRuWTEHsHKzU5XnS/HnP2F2DMhjLYqcSiFA9bcOunszAN7OKSa51JVTdHy+wi82j3C8ZqaLn4TICPmd/7/iN5stSNpXio+GxiOtmF0jjQXpsXKSwa8d1gPm/2WWpHAhtmdruGxxvlckM97jdtLB+CpX3RIfSEJQqoLwev5QEbM6/T/Gfwr2/JQordidnc5zFTQgfWzokBnQ/vvyjCtfRR61gl06N17rQILjuXh+uSTiFHSP6ZYn0RFXTyyqz5iAiV4r28U6+WSQM8RICP2HFvO9Hw2x4BuC6/h/JPxkFupoAMbEycQCCAUCh1/LBDgiS1lKDaI8HL32Lvkztmfg2hlBVYO0UEq0AM2HWDV3fqvjepHsy23WeJ+qDu/EqefrodGkTK2ySM9XiJARuwl0GweZtjyDHSvpcKEJDusFgubpfq9NrFYDKlUiqvlAqQUm5FWbMb1UgsyykzIrrAgX2OB3mQDBMDIJqEY1zz8LiY/nCvCuosljv9NLhYgSi1GbKDEsTq3dqgY9YMNaBRaiWYhRRBaSgBLKYDf3237PV0WBiiLx4cX2uB0th6rx9HCLRZmyCuSyIi9gpm9g6y/VIFZewpwYHIUNBoNe4X6qTKRSIQKixjHcq04nmPGiSw9TmXrHScvNYmSIylChjphUoeRxgVJEK0WI0guwowdefjpfAU+GVzzLjLPbUnH6GaBeL9fNCoMVodxMwbOGPn1YhNSioy4lG9EcoEBreMUaFdDjk5xZnSL06GGsgQwFwHmQj+lzdKwgnuh4QIbPh4cgwH1A1gqkmR5kgAZsSfpcqDvVp+nYUaPcHSLNMJms3FAMbclMsYrkUpxvtCGX68bseuazmGKzBuJLjVV6JCgRJs4BVTSe1fpSZidgoRgGYY2unV28cbkUmSWGZH5atI9IRktdofhH7upA1Pmcv91jcPo+9ULwMDaBnSPzgIMNwCb/p590Q0uEpBGYeXN7lhwtBgHp9ZxsTNqzkUCZMRczJqbNH99rASbLldg1fAQ6HR0nrSbsP5tNzKZDFcrhNiQYsC6ixUQC4HBDQMdT0A9XKhT22vRDZzLvXXwSvMYOfY8VsvpMI5k6rAjtRJbrlQ6nqRHNlZhdJIGncLTAeNNp/ulhlUgENQFPVbIMaVtKCa2DK5CA7rFnwiQEftTNqsZS80Pr+DbETFoSEUdqkmuarczC6wkMgV+umLCyvOVuFlmwpjmwXigaZDjtTCbr8sFRqy9WI5V58ogFwsxqYUEUxoVQG27AVjK2Cydm9rEIdhe0gcv/FKAS8/V52YMpNppAmTETqPjdsOPfivE6RwDFvRT0+Edbk4l8/q5yCTBt+f1WHyyDD1rq/BQ6xDc3/DWNiOuXbvTKvHtqTKsu1iOqe3D8GTzYtSTXwIs5VwLhd16A9phyLpgdEhUoXm0HJFqMdrVYPc/2NgNlDvqyIi5kyu3KTVZ7YiffQWbxsUiUU6vpN0FllntfFMnxoKTGnx3uhRPdgjD1PahqB/uH9tSMsvM+PpYMb44UowHmgTghTZFaKS4QNui3DWBRCqM39MJay9q0TpOhUKtGTEBYvw0LgHRAWJ3jUL9sJAAGTELk+JpSR/uL8SlfAM+7a2EiQ7vcBm3RCJBhV2OeUcq8N2pUjzfJRzPdglHqELkct9s7EBjtOGTQ0WYe6AI45sp8VrbXMSLLrBRKqc0LbwYha+SG+CVHglQS2/NnVXni1GsM2L7w3evjudUYCT2ngTIiO+JyL9uYI5DjPvgMn4eE41aCqqu5Gp2VSoVPj1pwDt7CvBc53C80iPCbw34r6zKDVbM3lfoMOT/9lDhzbY3AH2aq0h5277Lupa4r0Fdx9PwndfDa6/hzPS6iA+iSk3+OjnIiP01s/8Q12eHisCsjv2qr4qehl3IPfMUvDtLgLf2FKNVnAJv9Y70m1fQ1cVytdiEmbvyHYdSvN9LjOHxFwFTXnW74f39TX9ogykd6qJOqPwuFs9sTseWyYl08pYfzxAyYj9O7t+FVm9uChYOjUJDNe0PdTb1RpESb+2vwMlsAz7oF4UhHF2E5Wz8/9SO2Qr32vY8xwKjud2yEGaj19XVYfz0/jrIsyZhUqvIP5pdytdj/uFc5MxoUJ2u6F6OESAj5ljCXJG7/EwZVp4pw+qRIdDTvuFqo2QWY23PsOPF7YWY2DIEHw6IrnYffGjAFBBZdqYUn/UFRsefpENBqpj0Ir0Ynde1RFJkCJrFBCKv0oxV54vwzfA4jG9Be4uriJGTt5ERczJtzonu/PU1vNAlDJ3DDbDb6Xzh6lBUq9V4Y78G21Iq8fn9sehbT12d5ry7d2eaBtM35aBPHQnmd71CB4JUcQZozCLMOx2DY4WRMArCoDFZcezJulVsTbdxlQAZMVczV03de69p8MyWXByZEoPKyspqtubv7WKJBPlmOaZuKkDtUCkWDIuFUnLv4yf5S+zPyA0WO57ckI3LhUYs7leKxorThKU6BEL6ovZ8I1aNjUe7eGV1WtK9HCNARsyxhDkrd/zqm2gfr8S4ejZYqMJSlTAyZ0IfzBPh4XU5eKNXpGNbEl3VJ/D54WJHkYpvh0owqsZpwFpR/U742EJRBx+cbYYbJUYsHFGDjwR4EzMZMQ9SnV1hRt2PUpD1Um2YtXQaUlVSznwPXnHF7qhMtWx0PAYmUVWcqnD7p3t2pWkw6aebeL6TGi82OUkVnqoEU4AC5UjEfJiNwjcb8WZbXJXQ+NlNZMR+ltC/C+e9vQXIKjfjg+5KOs6yCvlmTHjeSTO2pFTixzEJtG2kCsyqcsv1EhPGrbqJzgkSzOt4HjDlVKUZv+8JaI3J26LQLEaG57tE8JuFH0dPRuzHyb0dWtK8VCwZHo26Ci0PonUtRMaE/3vQ6PiuuXZ8AkL89HQs1yg531pvtmH0D5mIUAmxtCeZ8T1JioOxr3KgY33Huen17nk73cBNAmTE3MxblVXvuKrBf3/Nw65JUdBqNFVux8cbGRN+eZ8ehTorNkxIhEDARwreiZl5MmbW7f/Y5xw9Gd8LeXBvtFhkw6eDY10qmXmvYejvfUeAjNh37L0y8uQ1WWgZK3cs0rJarV4Zk4uD3DbhMoPN8SRMl+cJPLQmC0aLDav60pPxv9KW18RHF1oitciIRbRoy/MT0wcjkBH7ALq3hmS2jwS/fQkp0xMhs9DT8D9xv/06OqvCjA0TE72VHhoHwITVNyESCvB9r7P0ZPwvMyJbOhQN5heh9K1GEAvpVY2//fCQEftbRu+IZ9npUvx8qQJLB6rpXOl/yDNTO/jTs3Ycy9Rh55Ra9DraBz8Pw5ZnIDFYgs86HKAax//EX90CQ36OxJjmwXTKlg/mqKeHJCP2NGEf9n//sgyMaqxG31iTD1Wwe+g1N6RYcrIEex+rTQuzfJQqs9WOnouuY2CDQMxIWu8jFSwfVhSAZVl9sf6SBuvprQ3Lk1V9eWTE1WfGiRYleiui372MvJdrwqSjk7T+LmmHC6R4fFM+DjxRBw0jZZzIq7+KvFluRtdvruP9XlKMi9vpr2G6FJdO1RuBH+pR+EZD+kejSyTZ15iMmH05cYuib0+WYltqJRYOCKC9w39DNMcgwX3LC7DiQTqswy0Tzg2dHEjXoveiGzg6WY9W6jNu6NHPulA2xOitiehfPwCPtAnxs+D4HQ4ZsZ/mf/jyDIxsEuh4LW2z2fw0SufCYhZnDV1bjuGNA+nYSucQeqzVwuMl+PpYCU6MT4fIeN1j43CyY3EwVmb3xZoL5bSokJMJ/GfRZMR+llAmHGa1dMBbl5D9Sh3YtGV+GKHzITGLs947ZkGpwYbvH6Dze50n6bmWTKEIiw1Y2O0EYC7w3EAc7LkyYCiC3y9A5duNqfgIB/P3T5LJiP0ombdDYVZKLzxWjLUPhENDh3jcleHdORLM2leCM9Pr0i8yFs/9lvOv4rmOMkxK2E/1jO/MU0A7DFobjMmtQ/BA0yAWZ5CkVYcAGXF1aHHk3sfXZzvOR56YBJjNZo6o9rxMk1iJ9oty8P0D8VRP2PO4XRqB+V48dFkGLkyTI86yy6W+/KqxLA5fpHTAmRw9loykNzr+klsyYn/J5B1x1PzwCrY+lIAwO1Vauo1FoVTimV8rERUgxof9o/0w6/4X0n935iOt2IQf+qUChmv+F6CTEV0VP4iei3OR9VoDJ3ugZmwjQEbMtoy4qOd8rgGjfsjEuSfjUV5G34cZnEKRCPvzpJi1pxAXnqWD812cYl5tzryifq2LFKNjdnh1XFYPFtwbjb+2Ospzto5TsFoqiasaATLiqnHizF2fHCxynEk7u4cKer2eM7o9KVQdEIBW3+Tgk0ExGNSA6gp7krW7+96WUonpm3Nw9bFCQJfs7u652Z8iCdMP1EONQAle7k6lEbmZxLtVkxH7QxYBHM/SY3eaBivOlOHh1iGYlGSlbUu/Pw1/cc6GjDILrZLm6Fyf9NNN1Amx462muwE7rXmAUI4NxcPwzbESbHu4JkezSrLvJEBG7AfzYdbuAnx1tBhdawY6ti79dqMCL7SX4/EW9Nqq2KpAky9v4vrLSagVIvWDbPMvhGvFJiR9nIqFA02w6G6iWbgOHaL5fVpcqep+xM0thm5WY/5NCD+MmIyY40k9lKHDAysz8eGABATLxY5ocipMeGFrBraNCUK9EBHHI3RePvNt+PWDJkSpJXi3b5TzHVFLnxJIKTSi56IbCFOKkRAkQnK+Fl1jS7CszxWf6vLp4OpWaPt9MD4dEovOiUqfSqHBXSdARuw6Q5/28NaufKQWWjGuRfhdOhYey0OHaAumNOfvU3GGXoYBK/KQ+WoDqKVCn+aJBneeQLdvriMpQoX7G/55rOOcfem4PyEVL7XKcb5jLreUhOPZox0RGyjGy93oOzGXU8loJyPmeAZn7srHlUIrxv/FiL85lodO0RY8wlMjZp6GX/nNiLphMrzeM5LjWeavfKYYROvP07BkZJ27IFzK12Ht2TScfPA0b+Gszh+G1Rf1+HkC1dDm+iQgI+Z4Bg9n6DByZSZm909AqOLWq+lsx6vpdOwYE4y6PH01nW+Wo+vZSlgBAAAgAElEQVTSHOTOaAgVPQ1zdpYz+4h7LLyOBcNq3xVDWrEBS46l4eK4k5yNzVXh6YJe6PytBdm0n9hVlD5vT0bs8xS4LuCdPQWYf6gYHRMDIBQAu9PK8UoHBR7l6WIt5mn4g+MWyMVCfECHd7g+wXzcQ9K8VIxqGo4O8eo/lCw+not6ylTM7XLDx+p8OLy6JWp8EYCDU2ujJi1E9GEiXB+ajNh1hqzoYd6BIiw+UYIJTZXoHAM0COPvIi2RQo1an2Ti4rP16BcUK2anayK2p1bi/mUZGNIwxLHw7thNDUR2LX4bfgxyEY8ri8kTMXRzA0xqFYyRTejcaddmmW9bkxH7lr/bRmcWbdnswHOtJTAZjW7rl4sdrbkuwqFMA1aNTeCifNL8NwSul5iw/EwZssvNOJmtx9TWQjxei+dnUIsCMPN8L1jtwDt9aFcAl39wyIi5nL07tA9bnoGJLYPRNcLA64M8JBIJBv1Ujrd6R2JAEp2i5SfT+64wtl6pxPv7CnDogcuAiaerpn8nsr54FL49XYlNk2jBFpfnOhkxl7N3h/bac1Kw7eFEBFlK/SQi58JI08oweX0h0l5Kcq4DasUJAnU+SsGaEVa0Uh7khF5PiUwTDELfZRrHgTV0cZcAGTF3c/eH8nKDFXEfXEHJ6/VQUlzsBxE5H8LHZ+wQi4R4vx9VWHKeIvtbvv5rPixWCz5svQ+watkv2FMKg7pANduOvNcbIkBGe+U9hdnT/ZIRe5qwF/o/mqlzHIy/b3IMKioqvDAiO4cQi8XovKwUP4yhqjTszJD7VJ1lqoytyEDaE6WA9rz7OuZaT8pGaLM8Gl8NjUW7eDphi2vpu62XjJirmbtD93enSrHnmgZf9AuETqfzg4icC+FqpRSPbynG5efrO9cBteIUgWafXcXXgxXopPyFU7rdKlYajfG7WqJ//QDHGhG6uEmAjJibebtL9YwdeY5DK6Y1E8FkMvlBRM6F8PVFQGMG5g6Mca4DasUpAq/vyAMEwHvNfwVsBk5pd5tYgQQzLw507JiYRSun3YbV2x2REXubuAfGG/1DpmMfYY8oA+w2fu2rzNXY8N8DOuy8YQQTetdaKvw4Nh6RqlunjNHlvwQOpGvx3JZcnBx3FTDe9N9A7xHZipwh2JZmwcoH43nLgOuBkxFzPYMAWn+Rhq/uj0aihH+l4XqsLEfb+CDHYQ/MU8HG5BKkFulw6um6fpBZCuFeBEJnJePiY3rE4tS9bvXbvz+suQ8v7LLjyLS7z+P224D9MDAyYj9Iatg7yTj/VE2IDOV+EE3VQ1iVbMDPacBL3eLuavT+vmw82zkUDzaj04aqTpObd45YkYEHGpgxNm4PNwNwg+pstEXbb+XImdHQDb1RF74gQEbsC+puHLPCaEPc+5eR93JNVPJsxfQHR3QotSjxQNOwu4iuPFuEptFiqrrkxnnG1q4+PliE68U6fNFuO1slel6XvA6kc6OgmdUYUpHA8+PRCG4nQEbsdqTe7TC5wIiRKzJw/NFoaLX82k+5OtmAdVeBl7rTE7F3Zx17RjucqcMzm3JwgimHaCljjzBvKpFGodaSBtj9aC3UDpV6c2Qay00EyIjdBNJX3exK02D2vkKsGxUCvV7vKxk+G7fXD+VoVSMIgxuEwG63Y+PlUqQV63DyKfpG7LOkeHFgs9UO6RsXYXqpGBJjqhdHZtFQ4hB0XtcKcwbEoHMi7SVmUWaqLIWMuMqo2HnjijNlYKrTfN5XDaOBf1s48rQ2vLLfgD3X9ZCJBRjaKBCfDY5BOK2aZueE9YCqFvOvYskgE1orD3mgdw50KVJj5K+dMa4FVWHiQLb+ViIZMVcz97vujw8UIavCjDc6SHm7h3hfngSrLmqxYSIdfM/x6eyU/Amrb6JvLRsmxe9wqj3nGwllmHrkPrSIUWBq+1DOh8PHAMiIOZ7113bkIVAmwmONAYvFwvFonJO/OFngOMhjdn86X9o5gtxu9c6eAhhMRrzXfBu3A3FavQBvXLgfcrEAb/SKdLoXaug7AmTEvmPvlpGfWJ+NVnEKDE8087b84YxDVse3sSlt6WnALZOKY538eK4MG5MrsKoHf1dOf5w2DFkVVnw8iE6V49j0dcglI+Zi1u7Q/OCPmRjZOAjdI/WOxUp8u5hCD6M3VOL1XpHoXUfNt/ApXgDMyukXtubiyMijvK3EtDRrKA5lmrFkZA2aExwkQEbMwaTdKXnAt+mY3ikMLQM1HI/EOfkyuRztlxRgy+SaqB8uc64TasVpApllZnT5+hoyH0sBTPmcjsVZ8WsLhmD1RTPWjE9wtgtq50MCZMQ+hO+Oobt+cx3v9YlAfQU/jVilViN2XiZyXqN6rO6YT1zsw2ixI3DmJRhfyAMM17kYgsuat5cOwmfHzNj2cE2X+6IOvE+AjNj7zN06YuvP0/D10CjES/hpxDJ1EGLnXIf+nSZu5UqdcYsAY8TZT1UiwMzP2sS/afrhzb1W7H+8NrcSR2odBMiIOT4RGn2Sih9HxyJKyL+CD0zqTLIgtP86A7l0zi7HZ7Jr8uNnX8GRh8yogSOudcTR1sd19+HpHXYce5IKP3AxhWTEXMzaHZrrzk3BpnGxCBXw84m4GAEYtjIbV19M4ngmSb4rBBrMS8XGMUIkCflZ/OGsoQce3izAmen1XMFIbX1EgIzYR+DdNWzNOSnYMTEGQeDXOdO3+eWYVZi8Ph/nn6FfQO6aU1zsp9lnV7FiuAzNJPzcwnTR2BljN0hx4Vn6OeDi/CUj5mLW7tCc8OEV7JwYjSAB/86ZZjBkGJWYtrkQp6n+MMdnsmvyW36ehm+HCNFCtsu1jjjaOtnYHg+sV+DSc/U5GgG/ZZMRczz/vDdigwLTthSREXN8Hrsqnzlv+vv7bWgu2+9qV5xsn2xshwfWK8mIOZk9WqzF0bT9KbvWnBRsmxiDYJ6+ms4yKfHw+gJ6Jcf5mexaAI0/ScWa4WY0kvGz8AO9mnZt/vi6NT0R+zoDLo5fb24KNoyNQZiQn9+Ii6xKDF+VR4u1XJxHXG9e+6MU7B6rRy3Rca6H4pT+s4aeeHgzaLGWU/R834iM2Pc5cEkB8ySwYlQ0YsT8NGK9SI1Oi7No+5JLs4j7jSPevYzkxzSIsJ3hfjBORHBc3xdPb7fS9iUn2LGhCRkxG7LggobWX6ThqyGRSJTy04ilygDEzk2HgQ70cGEWcb+p5PWL0L1YBokhmfvBOBHBb5qBeHOviQ70cIIdG5qQEbMhCy5oYI64nNU7DA1VOhd64W7TgIAAxMzNQNarDRAoF3E3EFLuNIFSvRV1PkpByfR8QH/V6X643HB72VB8dlRPR1xyNIlkxBxN3G3ZA79Lx5PtgtEmhJ/bl9QBAWj9TQ42TkpEgwgq+sDx6eyU/OQCI0atyEDywzcAQ4ZTfXC90drCEVh9QUdFHziaSDJijibutuwxP2ZiaMMA9IwycDwS5+SrVCoM/6kYr/SIQJ+6VAbROYrcbvXrVQ0++q0QO4ddAkw53A7GSfVLs0fhYIYOS6kMopMEfduMjNi3/F0efdqGbDSLlmN4osnlvrjYgVQqxcv79GifoMRjbUO5GAJpdpHAwuMlOJGlx6LOOwEbD38OBFJ8nDYYWeVmfDwoxkWa1NwXBMiIfUHdjWO+/ms+lBIBpjSwurFX7nQlEAiw9IoIZXorPhwQzR3hpNRtBF7ZlodguRmvNdjmtj451ZEoAG+c7QW5WIA3ekVySjqJvUWAjJjjM+HTQ0VILzVjRlshbDYbx6NxTv6BAhlWnKt0fCemi38Ehi3PwKQmRoyI3se/4JmIJeGYdrA9mscoMLU9vRXi4iQgI+Zi1u7Q/MO5Mmy5XInPeslgtfLzqTjfosTIVXlIe4kqMHF8OjslnznUZvOoCjSQ8XMPMWRxGPlLE4xrEYyRTYKcYkiNfEuAjNi3/F0efe91LWbtzseaYQGwWCwu98fFDhRKJeI/yUL6Kw0QqqAtTFzMobOayw1WxL5/Bdrnsni7Yhry2ui8uhbmDIhB50SlsyipnQ8JkBH7EL47hk4tMmLw9xk4MjkMZhMPF6owb+YkEoxaX4HXekSibz1aOe2OecWVPvZc0+CtXQU4MPw4YK3gimz36lQ2RK1vIrH70VqoHSp1b9/Um1cIkBF7BbPnBtGZbQiblYzc5+NgMPBzCxND95OzAqhlQrxJi1U8N9lY2PPsfYUo1OgxrzU/6xA7UqJuAelsJTSzGkMqErAwSyTpXgTIiO9FiAN/H/XeZRx+JAYq8PNQDyZFhwul+OZkBXY8UosDGSOJ7iIw5Pt0TG5mw8hoftYhZjhmC7ug7RIBcmY0dBdW6sfLBMiIvQzcE8O1/+oa5vQJRZKav0/ENpkatT/JgH5WEwjoocAT04yVfQbNvISrT1oQaT3GSn3eEHVYOwAv7DThyLQ63hiOxvAAATJiD0D1dpdjV93EwHpK9Inl5zdihrdCocDg1SX4b69I9KHvxN6egj4Z70C6Fs9vycWJcVcB402faGDDoCtyR2DbVT1WPhjPBjmkwQkCZMROQGNbkzd35kMsBJ5oxM99xEw+RCIRvr5gR5nBhnl0uhDbpqhH9Lzxaz7sVgPea7HDI/1zolORGjPP94bNDszqE8UJySTyfwmQEfvBrFh2uhTMebuf9OTvXmImjdf1CjyyoQBXnq/vB1mlEO5FoNXnaZjfR4cuQUfvdav//r0sAeN/bYz+SQGY2DLYf+P088jIiP0gwcdv6vDkxhzsHBcKo9HoBxE5F4JMLkenbwuxbHQ82tZQONcJteIEgeQCA/p/m47MR9N4W+jBkSh1c7T+PgxfD4ujOc+Jmfv3IsmIOZy829IrjTYwK6fzX4yHVqv1g4icD2H+OcBqF9C5084j5ETLWXsKUKLR4NO2/F0t7UhUcE8oPzCh4PWGju17dHGTABkxN/P2P6qZwujrx0QjUqzzk4icCyNdJ8WYtYWOU7bo8l8CTT69ioX9tegUdNx/g6xCZKkYigErynCNjnetAi323kJGzN7cVEsZc/D92KZqdI/i78ppBphYLMbwnyvxUrdw3N8wsFoM6WZuEGCOdX1uSw7Ojr8MmPK4IdpDKtcWP4iVZ8qwfiIVPPEQYq90S0bsFcyeH2TmrnxYbHY81dTu+cFYPsLPN4TYfd2AdRPolxPLU+WUvMlrstAs0oLn6//qVHu/aSQOwZtnukH0/2+kZ95HK6a5nFcyYi5n7w7tG5MrwBRI/3aAgrflEG/jkMgUqPdFDo4+WQf1w2V+kmEKgyGQW2lBwuwrKHzOiGDzKX5DUdTBoA118Hi7UAxtRG9/uDwZyIi5nL07tGeVm9HmizQkT42EiafFH27jEAgE+PiMHWYb8DHtKfaTGX4rjLd25aNIY8SXnX4DrPxeD4GAtoj+TI6TT9VFjSCJX+WZb8GQEftRxhM/vIKND0YgWsbv78RMSstsCjRfkIXcGQ0RqqTSiP4wzU1WO2Lfv4z9EwxoLD/pDyG5FEOavQ96LzcigxYmusSRDY3JiNmQBTdpGP1DJgbUlWNAvNVNPXK3G6Y04usHjIhUi+nEIe6m8S7lc34rxPlcLVb0PEhPwwBW5A7Bpitm/DQuwU8yzN8wyIj9KPefHCxCWrERb7aj/YRMWvPMcnRZkoPMVxsgVEFPxVye6kaLHQkfXsG2B/VopaKnYQhl+M/RPqgbJsVzXcK5nFrSDoCM2I+mAXPC1uPrs7F7XAjMZrMfReZcKMy34llHLVDLxHTAh3MIWdPq7d0FyCjVYWk3ehp2JEVRFy2WxWPhiBpoR6fIsWaeOiuEjNhZcixtF/R2Ms5OjYPCxvOFLL/np8wiRbNvcnHx2Xq0gpqlc/Zesm6Wm1F7TgouP2FCXQk9DTO8CiQ9Uf9LM8reanQvfPT3HCBARsyBJFVH4v3LmIM9AtAzmr9nTv+VF1OV6WqplcrEVWcisejeKeuyEK0G3mu5j74N/56XnwpGYOU5LTZOor3yLJqqTkshI3YaHTsbMt+JU4uMmNVJAquVFm0xWZJKpej8fTHmDIjGEDpti50T9x9U7UitdBQ0SX1CA5GW5/uGbzOSRmHagTZICpfhWfo+zKn5/E9iyYj9Io1/BnE+14BRP2TixJRI6PV6P4vO+XD25ojw3oFyxytqurhDoOX8q3i1sxgPxu7kjmhPKw1ojXpfqx0nxzWLlnt6NOrfCwTIiL0A2dtD1JqTgp/HRCNGQt+Jb7MXCoV4ab8J0QESWrjl7Qnp5HgzduQhs8yEFb1PAeZCJ3vxv2bJtsEYvLIS119O8r/geBoRGbEfJn7q+mzUD5diXF2LH0bnfEgGgRwdl+Zh2QPx6FNP7XxH1NLjBHanVWLc6ixceKQCkTjn8fE4M4AoAB+n9nF8fmJqENPlHwTIiP0jj3dFsSG5Al8dKcbq4UEwGmnR1p1w9uRKMGtvCU5PrwulhPZbs2X6T1h9E7+kaKA32xCuFDkKmHzan3klvZctEtmhQ5mEPmsT8FTHMDpfmh0ZcYsKMmK3YGRXJ2arHeq3LuHaMwkQW7TsEudjNcyJW7OOmFBmsOH7B2r4WA0NzxDotzQdVwqNeKJdFGoESXEyS4vPj+Th2z7XMblhPkG6g0CxrCfiPjFC83ZjiIUCYuMnBMiI/SSRfw1j1MpMDKyvxMAadLDHX9koFAoMXl2C4Y0D8TytOvXpT4DFBijevIgvh9ZCTMCfhQu2ppRhZ0ourk065lN9rBpcIMJ3Wfdja4oea8bTsZasyo2LYsiIXQTI1ubLTpeCeUW9sJ8SFgt9K/5rnpjjL3t9l4sVD8ZjYFIAW9Po97q2plSCqS+8dGSdu2K9WW7Ca9szUP7EIb9nUOUAZQkYvrUhRjYJwoSWwVVuRjeynwAZMftz5JTCSqMNgTMvIev5eIgstI3p7yAeKpTi8Y35OPBEHTSKpLrFTk00FxtlVzD1hS/jxzH1oLjjm/2B9Er8cCYPWQ+TEd9GXC7rgJC5AlTMbAy1lNY3uDj1WNWcjJhV6XCvGOb1dL+6CgxJoCfifyK7+poYS0+VYe/jtakwhHunX5V7a/rpVaikYjzVMRpBchGSC/R4b282QhQiZEwXAmW0YIuBuTRzALZds2MNVVuq8tziyo1kxFzJlBM6V50vx7JTpVg5NJBWT/8DP6YwxPzzwNFMPXZNqQUBrX9xYqa51uS+JTcci7VyKyyQiwWOHNxXS45DWSaoJEJcfCoY6oqNrg3C9dbSWAzY1AQPtw7B6GZBXI+G9P+FABmxH08Jux0InpWME0/EI9Cu8eNIXQuNWUn91mETssrN2DCRzu51jWb1Wg9fnoGYADFmdhTDZrMhtdiC+mFiRydyuRw9lzNHtpqwfHQkRkTtASzl1RvAT+7OQFc0X2inIg9+ks+/hkFG7KeJvR0Wc7hHrVAppjQCLdr6l1wzK6mf361BhcFGK1K99DMx+odMqKRCzOkm/cdz0cUSCZ7cocXaixV4oWsYPup8DdBd9pJClgwjUmN2ci9klFmxgA7xYElS3CuDjNi9PFnX2283tHhqUw4OT4mBprKSdfrYJEilUuGZXytQbrA6zvGly3MERq7IRKBciDndZbDeY1U/8/lgySU7/ru7GL3rqrFjjAEo/81z4tjWs7o5mi4NxVdDY9G1popt6kiPGwiQEbsBItu7YA7O/2hAFJoG6GBn3lfT9Y8EmEpNMw4YkF5qxtpxCVDLaHWqO6eLxmhzFCWpGSzBu11lsJirvs/9SoUUI1bnI1QpQtr0IKB4kzulsbavPRWD8cIOLc5Mp4IlrE2Si8LIiF0EyIXmTGnEs7kGfN43ADodFYK4V85EYjE+OmnB3uta/DgmAXXDpPdqQn9fBQJpxSaMXZWJXrXVeLmtGOZqmPDt7plPCJ2+LUBmuRlrxkSif8g2wGaowugcvUVeCw/taogWMXI8R4fPcDSJ95ZNRnxvRpy/o0xvRfi7l5H+Yh2IDWWcj8cbAQiEQnx/2Y5PD5di+eh4xytRupwnsCtNg0k/3cQLXSMwuSGcMuHbozOL66b8osGmK5V4vWc43mmbDOivOS+OxS0Lpb0RPU+HojcbObZz0eWfBMiI/TOv/xPV4+uzUTNEimnNRLSVqRo5350jwuMbCzFnQDT+0zGsGi3p1tsEvjxSjFe252HxsGj0iDa5BQxT1vKLc1a8t68YA5MCsXlUJVBx2C19s6YTcShmX+qOayVGLBpB56KzJi8eEEJG7AGobOzyRJYezCrV5KcTUF5GT8XVyVGGXobp20rQLEaBBcNi6bD9KsJjKihN25CD83kGfNonELXU7j9Y5nSJBGPX5CM2UILLT6mB4i1VVMeB2wLaou4CJVaMiUeHeCUHBJNEZwmQETtLjoPt+i294TijdkANC21lqmb+lCoVXt2rwYEbWnx+fyx61KbVq/+GkPm+Pn1TDrrUVODdLnKXXkXfK1VKpRJtFuejQGPBlgkR6KJcf68m7P97gRg/5g7AktMGx0EzdPk3ATJi/87vXdGtv1SBuQcKsWNCFG1lciLvcoUCm69Z8fwv+Xi8fRje6xvlRC/+32TGjjwsOlGKOX3DMDDB5pWV+sxq9/GbKvDrVQ3e6ROBGc2OA6Y87sJWJqH76ng83TEMo5rSSVrcTWTVlJMRV42T39zV6vM0vHNfONqEGLzyC9JvwP0eCLOISwM53tpXgQt5BrzfLxqDGvxZvelasQmnc/QIU4rQqw6/FnhtuVIJxoSbx8jxVlc11PDuamaRSISPTpgx92AJRjQJwtqhxUDlCU5OwV1lffDcDgsuPEtbljiZwGqKJiOuJjCu3770ZCnWXSzHj8NDaCuTC8lkTnz6NcOOt/eVol0NBf57XxSWnizBV0dL0DJGiVK9FXbYsHpsAhr6eWWnq0VGvL27ACez9ZjVOxz3xQMmo9EFuq41PVggxuSfC1A7VIrzU+VAyTbXOvR2a2kMhv7SzFGe84l2od4encbzAQEyYh9A9/WQ9eem4OthMWispgM+XM2FTC7HpycMjtW7zKr0d/rGQy29tc1k65VSnM7R4Ph/7q616+qYbGlforfiw32FYPapM9uInmurYM0/7sQyFdotzkWF0Yqdk8PRUryBLdjuqeNIZVeM2yDEjZeT7nkv3eAfBMiI/SOP1Yriq6PF2HlVg2XDQqHVUDGIasH7h5vHbNKiQ2IIOif++ZqauXX65hvYNCkRTaPl7hiGFX0wBvzZoSLMO1CESS2DML2tCiEiI+s+dchkMoz6uQy/3dBhzoAIPFd/F2DVsoLhP4qQxWH09qbonKjEM53D2a2V1LmNABmx21Byq6O6H6Vg0YhYNAnQ/+OB+9yKyLdqh62rwJDGUWgWffc2k5e3ZeDbUXHokMD97SfMK+ivj5Xgy6PFeKhlMJ5opUCc3Mw6A75zJojFYsw6bMTnR0sxvkUwVvTPBHSXfDtZ/mX0I9o+eHCtEZmvNmCtRhLmfgJkxO5nyokemV+oW69UYNXIcFRSMQiXczbvmA6XSiWY1iH6j75SiwyYsSMTQxoGYnLrEAy+Y1GXywN6sYPNlyvw3eky7LmmwWNtQvBQMzkiJCZH2UIuXEzRiF+zRHhiUz4aRspx6lERULqTfdIV9TByS210r63G9E50eAz7EuQ5RWTEnmPL+p4bf5KKuQNj0DbUQPuKXcyWzQ7cv7YCQQoZWsapUayz4OeLxXi3VzCEIjF+uKBxFL4f0zzIsR2lVazCxRE925w5AGbtxXKsPleG+GApxjcPxJiGMpgMOs4Y8F8JGUVKdFmaC5PVjgOPhqG+jU3fjYXYUzEAUzdrkPoifRv27OxmX+9kxOzLidcULT9ThsUnSrBtQjQqyvlZcN3dsBee1eNUnhVhcgFGNpChdfStIvfM+cgpZUJsvGrEz5cqIBMLHU/I/esHsOJwEOYfEsx50DtSK7H1SiUEAmBYQzXury9HUrAdJpN7jqZ0N+/q9sfsBR+yqhjHsvT4fHAEnkjcDIAFT/aqZuizJgpjmwfjkTYh1Q2L7uc4ATJijifQVfldv7mOJ9qHYkC8FWY/+WXrKhNPtmdek8rlclwoFuDX6wbsuKrB5QIDutdSoUtNleMow9Y1FFBLPVt+sURndWw3Opqpw6EMLfbf0KJtDSV615ajd6IUDUPsfvuWhPlH0Wu/6bHoRJnD9Jb0ugQYMjyZ9n/vW6TCTzl9MO9wJY496Z8r7H0HlxsjkxFzI08eU7k9tRLPbsnF2WnxKKMzqD3G+e86ZgyB+VNmFuJwlgnHsow4nqXHqWw9aoVI0ThKjqRwKeqEyZAQLEGNIAmi1OIqV+Fh9jLnVVpws9yM9FITmMNGrhQacTHfgEKtBa3jFI490O1iJWgbJYAM7F545c7kMEUj1l8Hpm8tRKs4BY48ZATKD7pziKr3FdgBTRcp8H6/KMd6Arr4R4CMmH85/5+Ix/yYieYxCkylykw+nw3MQSESsRipZXZcLbHiWqkV10vNyCwzI7vCjPxKCypNNgTLhY6nZrlYCLFI4NBtsdphsNigMdlQZrAhQCZEtFrsMPDEYAlqBotRN0SE+qFC1AoUOJ54rVarz2P2pYBSmwK9vs+FUACceDwUsaaN3pUjicDc5C44kqnDugmJ3h2bRmMNATJi1qTCd0KYp6Tmn13Fpem1oLZW+E4Ijfy3BJijG0ViMZjX2swfm12ASpMdOrMdRitgtQPM0ZuMISvEQqikQqjENsBmhdVyq8AHV1Y4+2IKKJRK9F1RhHN5eiwaFomJsd5bxJUr6oG6X5hx9Mk6frXX3Bd55PKYZMRczp4btb+5Mx83y8z4tI8aBr3ejT1TV0SA/QSYohHP7tZi+ZlyPNk+FF92PgJYSjwrXJaAR/c2QYRKjA/6/7ntzbODUu9sJEBGzMas+EhT0rxUzOkXgfZh3j2s30fh0rBE4C4CzJuHlSk2vLy9CB0Tldg/tgTQnPPgs4YAABFsSURBVPYYpe0lffGfX4xIeaE+1bj2GGVudExGzI08eUUls2901u4CHHo4Cloty48C9AoRGoSPBLKMcgxckQeFRIALU9UI1P3ifgzKBmi1LBavdI/Ag82ozKH7AXOrRzJibuXL42rHr76J2iESPNtaQtuZPE6bBmArAaVKhe7fFyCl0IjloyIwMsKN343FoZh5tiNSiqz4cWwCWxGQLi8SICP2ImwuDMWszG30cSq2TopHXQU9FXMhZ6TRMwSYohHTtmuw+kI5XugShrmtdwB2s8uDndD3Rc/vtUh+rr5jWxpdRICMmObA/xBYeLwEy06XYseEKDqHmuYHrwkwRSMWX7Dijd1F6FlbhZ0jMwB9qvNMAtqi28ogjGsRjKntqdaw8yD9qyUZsX/l023RjFqZiWbRcjzdSgKjgRZvuQ0sdcQ5AsyWsRSNDMN+yEWoQoTUp4QQlu2tfhzy2njnTDOcydHjZ9ozXH1+ftyCjNiPk+tKaMxpTM0+vYr1E2qgkVpP+1BdgUlt/YKASq1GxyV5yCg1Yc2YUPQPZs6pruIlVOCgtj8GLy/E+Wfq0SvpKmLjy21kxHzJtBNxMq+nPz5YhMOPxlFRCCf4URP/I8AUjXh4cxk2Xq7EjB5heLfplqoFGdIXLRea8VyXcExqRUUdqgaNP3eREfMn105F+tjP2ZCJBHivhwp6nc6pPqgREfAnAsz54PPPmPHu3iIMSArAliEXAWPOP4eoboGn9tSA0WrHohFx/oSCYnETATJiN4H0127MVjtafp6Gl7uGYWCC1W8r8vhr/iguzxBgikacLpHgwZ/yEBMgxpUn9EDFsf8dTBqN5ZndMGd/IU49XRfS388F94wq6pWrBMiIuZo5L+o+mK5Fv6XpOPRYPKLFtKXJi+hpKJYTUAcEoPU3OcjXWLBpbAC6BWzDvqwg7MgIQmKgEd2adEKbrwvw6yM1HWUu6SICf0eAjJjmRZUIfHaoCGsulGPb+EhoNZoqtaGbiAAfCDBFI8b+XOKoLc1UuirQWNEwUo4CjQUakxVT2oRg3qAYPqCgGJ0kQEbsJDg+NntkbRZkYgHe6yqHyWTiIwKKmQj8LQGmaETX74thtAnwXt94KCVCx31rLhRj97VyZL/WgMgRgX8kQEZMk6PKBOx2oMNXaRjbLBDjk8D7WrZVBkc38oJA8yVlmNYhGq3j7n4FPXbVVeycUgsdE5S84EBBVp8AGXH1mfG6RXKBER0XXMPKB2LQJoQO+uD1ZKDg7yLQcGEp3uxdA/XC5Hf971PWXceSkXEY0jCAiBGBvyVARkwTo9oENiZXgNnWtPvhOEQIafFWtQFSA78k0H91ORJD1Xi0beQf8V3M1+GdPdnQzWrslzFTUO4hQEbsHo686+WTg0X48VwZdkyMgVFbwbv4KWAi8FcChTY1Oi+6ibY11GhXQ4U8jRkrzxbhiXah+Pz+WAJGBP6RABkxTQ6nCTy/NRc3Sk1YMTwclRVkxk6DpIacJxAUFITxPxciNkCMq8VmpBQZESQT4ZnOoXikDRV34HyCPRwAGbGHAft792N+zESIQoQ5vQNpW5O/J5vi+1sCgYGBeHFXOYp1Fqym+sI0S5wgQEbsBDRqcjeBXotvoHOiEs+3kVKlJpocvCLAHOjx0VEtfruhxd7HavMqdgrWfQTIiN3Hkrc9Feus6L34Oia2DMFDDex0DCZvZwK/AlcqlVh6wYylp0qx+9FaiFCJ+QWAonUbATJit6Hkd0fXik3os/QGXukWjqEJdNgHv2eD/0cvk8mw7hrw7p4Cxx7heuEy/w+aIvQYATJij6HlX8fncg3ot/QGPuwfhX6xRv4BoIh5QYCpvrQ9S4xnt+RixyM10SpWwYu4KUjPESAj9hxbXvZ8NFOHAd+lY/6gSPSJNfOSAQXtvwSYqkv7CuR4dF0Wtj1cy7E2gi4i4CoBMmJXCVL7/yFwIF2LQd+l4+uh0egVTa+paYr4CQGBAAcKFZi8JgtbJ9dEj9pUTclPMuvzMMiIfZ4C/xTArCId/H06FgyNwX0xJtiZg6rpIgIcJSAUibAnT+Z4Et78UE30JBPmaCbZKZuMmJ158QtVTB3jocsyMHdQNAbHW6hIhF9klX9BiCUSbM0U4dnNudg4KRHdatGTMP9mgWcjJiP2LF/e934iS49hyzMwo0cExtSzw2ym78a8nxQcAiCVybAq1e5YHb1+YiLax9M3YQ6ljzNSyYg5kyruCr2Ub8DIlZmY1CoE05qJYDTSimruZpM/yuUKBRacNeO7U6VYNyEBTaLurqrEHxIUqacJkBF7mjD17yCQVW7GAysz0bmmEm92UkCv1xMZIsBaAkqVCrMOanEwXYc14xMQHyRhrVYSxn0CZMTczyFnItCZbXjwh0wEy0X4akAQtFoqociZ5PFIKHNs5bRfSlGmt2L1uAQoJUIeRU+h+oIAGbEvqPN8zMfXZ+NqkRGLBodBDR3PaVD4bCKgFarw2KYi1A2TYeGIODZJIy1+TICM2I+Ty+bQ3tlTgG9PlWLx/RFoFEjfjNmcKz5oYw7quFQuxZSNBXi4dQje7BXJh7ApRpYQICNmSSL4KGPFmTI8tOam4+CPEXWFMJvo8A8+zgNfxywWi7HhhgBPbMjF9w/EY0LLYF9LovF5RoCMmGcJZ1u4x27q8PDaLAxKCsB/u6jouzHbEuTnepiV0e8d1mNrSiW+HVWDtif5eb7ZGh4ZMVszwyNdlUYbpqzLQoXRhs8HhiNYqIfVYuERAQrV2wQEAgHKbAo8s6MUgTIhFo+s4fgvXUTAFwTIiH1Bncb8WwLv7S3AZ4eK8dXQGPSJB21xonniEQJMCcNdN4H/bM7HM53D8HpP+h7sEdDUaZUJkBFXGRXd6A0C21MrMW1DDh5oGoSZ3QOhqayEzWbzxtA0Bg8IqNVqx/7gtRfKsWBYLPrVD+BB1BQi2wmQEbM9QzzUx+zf/M+mHNwoMeHjgZFICjDTaVw8nAfuDJmpIZxSKcGL24tQK1SKL4fGOvaz00UE2ECAjJgNWSANf0vgm2MleGZzDmb1jcKTrRSOp2O6iEB1CSiVSiw4a8Jbu/Lx2ZBYPNEutLpd0P1EwKMEyIg9ipc6d5VAapERz23JhdFqx/v3haGOykSFI1yFypP2IpEIaVop3thdCoVEgE8GxaBeuIwn0VOYXCJARsylbPFY6+eHi/HStlzHwppn2yqg02qpxjGP58O9QpfL5fjslBGz9xfho4ExeKpj2L2a0N8TAZ8RICP2GXoauLoErpeY8Or2PDD/fee+CHSKAfQ6OiKzuhz9+X7mcI6DuQK8vb8MSeFSzO4fjZohUn8OmWLzAwJkxH6QRL6F8OO5Mry+Ix+96qjwRvcQBAmNtJiLb5PgL/EyR1SWWmWYfUiDgxlavNc3GqObBfGcCoXPFQJkxFzJFOm8i4DFZsd/d+bj00PFmNk7Ek+3UzteV5vNZiLFMwJMycIvTunx9u5CvNQtAu/0iYJAwDMIFC6nCZARczp9JP5SvgFv7y7AxXwD3ugZiaH1JA5DtlqtDjiVJjuyKq2oGSSCQky/nf1pxjDHU25Ks+D930rQIkaOt3pHoWEkLcbypxzzJRYyYr5k2s/j3JZSCeZkLrFIgFe6hqFLnBAv/FKAped1SAyS4kaZCU+3UeK1jko/J+H/4UllMhzKAeYdLgPzZuSNXpHoTwdz+H/i/ThCMmI/Ti4fQ1t2uhQf7i90/IIOU0oxvVMMVFIhSvUWzD+Ug4G1hHiytYKPaDgfM3Mox+kiIeYfq3As2Hu1RyQmUqUkzueVAgDIiGkW+CWBwJnJmDcwEdEBkj/iu1ZiwKcHsnH0ISpzx6WkM/uBzxQJseCUFufzDHixazimdaDtSFzKIWn9dwJkxDRD/I6AwWJH0MxLWDu+/l2xGSw2PPRTGtKfiqDzqzmQdalUigM5diw8pQFzsMuzncPxH9oPzIHMkcTqEiAjri4xup8TBJp+ehUjmoSjTZzqD72/3ajAsjOFmDsgGiOTpI7qTrTKml3pZLYhMYuwNqSasPBkObQmG57qFIYpbehYSnZlitS4kwAZsTtpUl+sIfDzpQo8vDYLk1tFoF6YHMmFeiw+XoDXe0XiUIYW14pNeKxtKCY2U0IlMMFgMLBGOx+FMKUJK6wS/HBJj0UnSlE3TIqp7cMwonEgH3FQzDwjQEbMs4TzKdxdaRrMP1yMq0UmNIqU4YWu4eiUeGvV9LGbOiw+UYolJ0owuXUIJjQPQNtoIQx6/R9bn/jEyhexMt9+maMoj+basPK8BsvPlOKRNqF4rG0I2sXT6nZf5ITG9A0BMmLfcKdRWUKgWGfFd6dK8f3pUoiFAoxvEYThSXIEi0wwmUwsUelfMpin3yKTGD+nGLHybBmEAuChViGOfxCFKKg0oX9lm6KpCgEy4qpQont4QWDPNY3DGH48V46+9dQY0VCFQXWlgIUqPrkyAQQCAZiFV0a7GFuumfBzsgaH0rUY0zwY41sEo1utP7/juzIOtSUCXCVARszVzJFujxEwWuxYfb4May6UY2eaBiMaB+H+Bir0rS2D0GaG0WCgyk/3oM8UX2CefLVWEbZfM2LTlUqsv1SBkU2CMKpJIEY3C3Y8CdNFBIgA7SOmOUAE/pVAodbiMJCNyRXYcVWDwQ0CMKC+Gr1qyRAttzmKTVgsFt5TZJ56GeNlTr26VmbHrut6MKed7b+hxZCGgbi/YQCGNw5CgEzIe1YEgAj8lQA9EdOcIAJVJFBusGLrlUpsS63EjlQNagRJ0LuOCt1rKtAxVgyBzQST0VjF3rh/m+OpVy5HuUWMwzdN2Htdg91pGphtQL/6agyoH4CBSQGQiOjRl/vZpgg8SYCM2JN0qW+/JnA4Q4fd1zTYe03jePLrmKBE50Ql2sZK0SpajFCZHRaz2S+emBnTvf0nvRI4nWvG0SyD41tvRpkZ3Wup0LOOCr3qqNEsWu7XeafgiIC7CZARu5so9cdLAiarHQfStWDM+UiGzrE9KkQpQus4BVrGyNEkUooGYUJEKvCHOf9fe3fz00QQh3H82dfWUgKUSqxvJGownowH49X/XP8Ao+ECsUZjjFBtUQQKy3Z3Z81MCFeSYQ6QfJts0sP+ftl85vDsy+yOMebGWdlXii5DN8v07Z/RzkGl7UmpT/uFPuwVbhWrN497FyceS3r9kG9337iB5IBulQBBfKuGi4O9TQK701If9wsXYNuTc7dUY9W0erHR1dYw17NBps2VRI+WI42WIq11WrXGuIlgdgsd1PY5rtviWPHF/zTLNCukvXmrH0dGXw8r9znJz7NSO9NSo+XUXeG+HHX16v4dd2Jhb8nzQwCBcAIEcThLOiFwpcB0Xmt3Vmo8K/Xlz8KtIvT9cOFu787LRg9WMo2WM93rp7rbT7XeS7TWjbXSidTvxFrKItlXbfNEyhIpUevC1c5AbhWpaSP3jHbRSEUtnVbGrcl8dG50WDQ6OK01PW3066TS5KTWz6NKg16izdVcTwa5nq7n2hp29HyYuxMGJlddOaTsgMC1BQjiaxPSAIEwAmeV0d5xrclxpd/zWnbGtv3gyN+zRnai2HFpNF8YFZXReWVkb4fXRjJt6w7AXuUmsQ3pSN00Vi+P1c9jF6ar3cQFrg32jX7qgt4Gvr267aRMpgozgnRBwE+AIPZzowoBBBBAAIEgAgRxEEaaIIAAAggg4CdAEPu5UYUAAggggEAQAYI4CCNNEEAAAQQQ8BMgiP3cqEIAAQQQQCCIAEEchJEmCCCAAAII+AkQxH5uVCGAAAIIIBBEgCAOwkgTBBBAAAEE/AQIYj83qhBAAAEEEAgiQBAHYaQJAggggAACfgIEsZ8bVQgggAACCAQRIIiDMNIEAQQQQAABPwGC2M+NKgQQQAABBIIIEMRBGGmCAAIIIICAn8BlEI/H43dt2771a0MVAggggAACCPgIRFH0/j9cRIVTRnssoA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" name="AutoShape 2" descr="data:image/png;base64,iVBORw0KGgoAAAANSUhEUgAAAeIAAAEiCAYAAAAlAdEXAAAAAXNSR0IArs4c6QAAIABJREFUeF7snQd4FdXWhr/Ta3pPSEIPvfdepINUkS6KBbyKvaFeERsiWLCgNJWiICBdQLr03gMJAZKQ3svp9f/nIApeleTUmTNrnofH/7/M3vtb79rJx8zsvZcAdBEBIkAEiAARIAI+IyBgRr5586Zdp9P5TAQNTASIABEgAkSAjwQEAsE+hxGnpKTY69evz0cGFDMRIAJEgAgQAZ8RSE1NBRmxz/DTwESACBABIsB3AmTEfJ8BFD8RIAJEgAj4lAAZsU/x0+BEgAgQASLAdwJkxHyfARQ/ESACRIAI+JQAGbFP8dPgRIAIEAEiwHcCZMR8nwEUPxEgAkSACPiUABmxT/HT4ESACBABIsB3AmTEfJ8BFD8RIAJEgAj4lAAZsU/x0+BEgAgQASLAdwJkxHyfARQ/pwn0XpyO09m3jqZtFafE7kdrcjoeEk8E+EiAjJiPWaeY/YJAzQ9TEB0gxeimYY54frpQjLxKE9JfSfKL+CgIIsAXAmTEfMk0xelXBF7dnof1lyoxd2DiXXG9+EsGRjQOwAf9o/0qXgqGCPgzATJif84uxcYpApVGG7IrzMittKBAY0Gh1oJinRWleivKDVZUGG3QmmzQm224UWpG54QAjGsRfleMP5wtwi+pZWgRI4dSIoRKKkCATIRguQghChHCVCJEqsSIUosREyBGXJDEcR9dRIAI+I4AGbHv2NPIPCSQr7HgcoERKUVGpBUZca3EhBslJmSUmWG22hEXKEFM4C2jjFCJEaa8ZaBBchECZEKopULIJQJ8tL8YpQY7Xu0eexfF2ftzECCzYkb3COgsAodxMwbOGHmJzuow9gKtBfmVFuRWmpFdYXH0mRgsQa1QKeqESVEvTIakCBkaRsoQqhDxMEsUMhHwLgEyYu/yptF4ROByoRGns/U4k6PHuVwDLuQZYLUDDSNuGV29MClqh0qREChEXIAAQRI7bHY77DYb7HY7bL//96//N4PwRpkVPVaW4T8do9GzdqCD6t7rFfjySB4ujj+NesGGW6QFYkAgBYTS3/8r+cv/L0WBIQjpGjVulMuQVmLG1SITUgqNSC40IkgmRNNoueMJu2WsAq3jFA7DposIEAH3ESAjdh9L6onHBJin2QPpWhzK0OFIpg7HMnUIUYocxtUqVoGmUTI0ChcjUglYLJY//tisVqepfX/egDnH9LDfqmQKAWx4t30apjXLd7pPiAIAcQggDnb8uVEZgPNFcpzLs+J0jh6nsvWw2YH28Qp0TFCic00VOiUonR+PWhIBIgAyYpoERMBJAozh7k7TYO91LfZf16ADY0yJSrSNlaJVtARhcrvDcK0Wi+Pp1lNXv580jq7Pjd7rqSEAofwPc07XBuNYrgqHc+Q4mKF3PD33qK1Cz9pq9K6rdjw900UEiEDVCZARV50V3clzAsxiqq1XKrAtVYPtqZWOxU731VWje00FOsSIILKZYDKZvE5p7Ga9Y8y9Q3Z5fWxIY1Fsi8e+nHDsSRdgV5oGRqsd/eupMCApEAMbBEAivPXEThcRIAJ/T4CMmGYGEfgXAiV6K9ZfqsDG5ApsuVKBwQ0CMaC+Gr1qShGtsMFkNMLqwutld8D3qRHfGYAoEJDF4nJFHLZnBOCXFK3jdf2QBgEY2igIwxoHOhaG0UUEiMDdBMiIaUYQgb8QsNrsWH2hHGvOl2PLlUqMaByIIQ3U6FdbCvHvT73MAiq2XKwx4juBMIvEHE/Lcdh8IwQbr1ix8XIFRjYJwgNNgjC6WRBb8JEOIuBzAmTEPk8BCWALgf03tPjhbBl+PFeGbrVUGN5QhcF1pBDbzTCbzWyR+T86WGnEf1UpiUC5PQ7rroVhzWWRY0Hb2OZBGNciGF1rqljLloQRAW8QICP2BmUag7UEmMMyvjtViu9Pl4J5yGXMYUSSDGESdpvvnUA5YcR3CpZGIcNYBz+mhGHlOQ0kIgEmtQrG5FYhCKZ9y6z9WSFhniNARuw5ttQziwkcz9Jj8YkSLD1RgvEtQzCuqQodYoQw6PWOPbxcujhnxLfhMiuxFXWwOycBy84DK8+VY0qbYDzaNgxtayi4lALSSgRcIkBG7BI+asw1AszCq6+PFTsOrXi0bQjGN5ZDLTLD7IPVzu5ix1kjvhOALB75ttpYciEYi06UoX64FFPbh2F441uHldBFBPyZABmxP2eXYvuDwJKTpfjicBGUUiEeaxOEEfUkMBgMHt3f6y38fmHEt2GJgwB5HaxIjcGCEwbozHY81TEMU9qEeAsnjUMEvE6AjNjryGlAbxL48kgxPj1UhPrhMjzeWo2usQKf7PX1ZMx+ZcR3glLUwfasmvj8pAipRUY81yUcT3a4VfKRLiLgTwTIiP0pmxTLHwQWHC3G3ANFaBYjx7TWarQMs/p8v6+n0uO3RnwbmCQCvxU1wicn5DifZ8BL3SIwtX2op3BSv0TA6wTIiL2OnAb0JIHlZ8owe18B6oTJ8HT7ALQKs7F665E7WPi9Ed+GJE/Eb0UN8NFhO66XmPBqj0hMbBnsDoTUBxHwKQEyYp/ip8HdRYA5cvLdPQUQCwV4sXMwOscARqPRXd2zuh/eGPHtLCgbYXtOPXxwQOsoQPFGz0j0q69mdY5IHBH4NwJkxDQ/OE2Aqe379u58nM01YEb3MAytK4Zep+N0TNUVzzsjZgAJZYCqGVZcTcA7e4rRKk6Omb2jHOUl6SICXCNARsy1jJHePwi8uTMfc/YX4q3ekZjeRgGtVsu5PcDuSCcvjfg2OHEooG6K94+G4K1dBZjRIwJv94lyB1bqgwh4jQAZsddQ00DuIrD2Yjle35HvqIc7o0sAQsQmR6lBvl68NuLbSZfFI8PcGG/uF4A5rOX9flEY0ZjOs+brzwTX4iYj5lrGeKw3u8KMV7blOVbOvt0rFN1j4XdbkZxJLxnxHdSUDbA5qx5m7NSgRawccwbEOMpV0kUE2EyAjJjN2SFtfxBYdLwEL/6Si6c7heGl9grefQf+t6lARvwXOgKp43X1G4drgNlH/tHAaDzalrY70a8T9hIgI2ZvbkgZgKxyM57dkou8SjM+uC8MDYPMsPD4NfTfTQoy4n/4UZEl4Eh5C7y4XYvYIAk+GRSDGkES+rkiAqwjQEbMupSQoNsEmD3B0zfn4NnO4XihnQIajYbg/A0BMuJ/mRZCJRDYDjMPBWH+4WLMHxKLCbT3mH6OWEaAjJhlCSE5gNlmx3825uD4TR0+HhCJFmFWmHiyJ9iZ/JMRV4GaqjH2FzXB9M0F6JCgxJdDYx17zukiAmwgQEbMhiyQhj8IHMrQYer6bHSrpcJH9wWhsrKSl1uSqjMlyIirSEsSCXtAO/xnO3AwXYsFw+LQOVFZxcZ0GxHwHAEyYs+xpZ6rSYB5dfjq9jx8dX8MhtcVQq/XV7MHft5ORlydvAsdr6qXpcRj6oYczO4fjemdqJBEdQjSve4nQEbsfqbUYzUJ2P9/Udaj67JwpdCILwZFIF5upAVZ1WBIRlwNWLdvVdTBJX1LPL6xFA0iZFg8sgboRbUTHKmJWwiQEbsFI3XiLIHkAiMeXpuFVsyez14BjtOx6KoeATLi6vH6425xIBDQHtO2S3E6x4BvR9VAo0g6ItNJmtTMBQJkxC7Ao6auEdiYXIGH1mRhZq9wTGokosM5nMRJRuwkuNvN1C0w/0Id/HdnPr5/oAaGNgp0sUNqTgSqR4CMuHq86G43Efj0UBHe31uIpcOj0T7C7Le1gt2E61+7ISN2A2V5TWzPb4NJa/Mxo2eEY8scXUTAWwTIiL1Fmsb5g8DzW3NxIF2LpcMiESGkV9GuTg0yYlcJ/t5eGoNUS2eMX1uCrjVV+HhQjJs6pm6IwL8TICOmGeJVAmN+zITRYsfSYREwasq9Ora/DkZG7MbMikOgV/fAuLU6yCUC/DgmwY2dU1dE4O8JkBHTzPAKgWKdFaN/yET9cCnm9QlGRUWFV8blwyBkxO7OsgAIG4Spv9hxtciENeMSEKoUuXsQ6o8I/EGAjJgmg8cJXC8xYeSKDAxuGIhXOqqgqaz0+Jh8GoCM2EPZDumDN35T4peUSqwdn4DaoVIPDUTd8p0AGTHfZ4CH42dKFg5fnoEnO4RhSlMxDHRIh9uJkxG7HemfHQZ1x9xTYfj6aDHWT0xE02i5BwejrvlKgIyYr5n3QtzMWdFDl2dgZu8ojKpjg9ls9sKo/BuCjNjDOVe3wtfJtTFrdz42TqqJtjUUHh6QuucbATJivmXcS/EeztBhyLJ0zBsQjQHxZthtNi+NzL9hyIi9kHN5bXx3vbWjJvbmh2qiYwKdUe0F6rwZgoyYN6n2XqCMCQ/6Lh2fDY5C31iT9wbm6UhkxF5KvCQMK272dpTm3DqZzNhL1HkxDBkxL9LsvSCZ19EDvk3HJ4PIhL1FnYzYW6QBCMRYkTsCz27JwbaHa9Frai+i9+ehyIj9Obteju1crgH9v72B9/tGYkAcPQl7Cz8ZsbdI/z6OUIrvsoZixo48bH+kFprRAi4vJ8D/hiMj9r+c+iSiayUm9F1yAy93i8DQRBNgZ2oq0eUNAmTE3qD8lzHEQfj6eh989Fshdk6pRVubfJACfxqSjNifsumjWJjDOnovvo6JLUMwKclG50Z7OQ9kxF4Gfns4aRTmJXfGijOl2PVobYTRoR8+SgT3hyUj5n4OfR5Br8U30DlRiWdbimiLkg+yQUbsA+i3h5TXxJsnm+NQuhZ7HqvtQyE0NJcJkBFzOXss0M6cHR2iEOGD7koYDAYWKOKfBDJiH+dc2QBP7quLYq0Fq8fR2dQ+zgYnhycj5mTa2CGaqaKUXmrCd0OCodPp2CGKhyrIiFmQdHULjNwYjfhgCT4dTFWbWJARTkkgI+ZUutgj9pODRfjxXBl+GR8Fi17DHmE8VEJGzI6km1Qd0W2FEqOaBuHFrlTPmB1Z4YYKMmJu5IlVKjcmV+Cxn7Ox66FYRIrpSdjXySEj9nUG/hz/mr0HunxnxRf3x2JkkyD2CCMlrCZARszq9LBPXHKBEZ0WXMPyUdFoG2pkn0AeKiIjZlHSBSLsKu2FYat0ODytDu0xZlFq2CyFjJjN2WGhtvZfXcPYpgEYlwTYrFYWKuSfJDJiluVcpMKCq12x6LQJR5+sA6lIwDKBJIdtBMiI2ZYRFut5ZF0WpEIB3u8mh8lEJ2exJVVkxGzJxB06pNGYfrg1SvU2LB8dz0KBJIlNBMiI2ZQNFmuZf7gYq8+XYfu4CGi1WhYr5Z80MmKW5lzdHD1XRWBQg0BavMXSFLFFFhkxWzLBYh2HMnTos+QGDj1aAzESWpzFtlSREbMtI3/quWrvjTaLjNgwMRE9a6vYK5SU+ZQAGbFP8bN/cLPNjlbz0/BCl1AMSrDS8ZUsTBkZMQuTcluSOBirsntg5p4ynH66LpQSIYvFkjRfESAj9hV5joz7+PpsSIQCvNdNQSdnsTRnZMQsTcxtWcokPHugPsoNVnw7qgbLxZI8XxAgI/YFdY6MufxMGeYdKMTBR2KgqazkiGr+ySQj5kDOg7qi7VIJpnUIwyNtQjggmCR6kwAZsTdpc2ism+VmNPvsKtaNjUMjNX0XZnPqyIjZnJ3ftQnlOKLriz7fFePCM/VQK1TKAdEk0VsEyIi9RZpj44xamYmmUTI81YIqKrE9dWTEbM/Q7/rkiXj/bEscz9I7Fm/RRQRuEyAjprnwPwQWHi8B81p669hw6GirEutnCBkx61P0p8CAtujxQxAebBbkeE1NFxFgCJAR0zy4i0BWuRmNPknFlgmxqK+isoZcmB5kxFzI0p8aTxn7o9vSSiQ/Xx+JwRJuiSe1HiFARuwRrNztdOyqm6gXKsHTLYS0VYkjaSQj5kiibsuURuHtM+1xudCEVWOpfjHHsucRuWTEHsHKzU5XnS/HnP2F2DMhjLYqcSiFA9bcOunszAN7OKSa51JVTdHy+wi82j3C8ZqaLn4TICPmd/7/iN5stSNpXio+GxiOtmF0jjQXpsXKSwa8d1gPm/2WWpHAhtmdruGxxvlckM97jdtLB+CpX3RIfSEJQqoLwev5QEbM6/T/Gfwr2/JQordidnc5zFTQgfWzokBnQ/vvyjCtfRR61gl06N17rQILjuXh+uSTiFHSP6ZYn0RFXTyyqz5iAiV4r28U6+WSQM8RICP2HFvO9Hw2x4BuC6/h/JPxkFupoAMbEycQCCAUCh1/LBDgiS1lKDaI8HL32Lvkztmfg2hlBVYO0UEq0AM2HWDV3fqvjepHsy23WeJ+qDu/EqefrodGkTK2ySM9XiJARuwl0GweZtjyDHSvpcKEJDusFgubpfq9NrFYDKlUiqvlAqQUm5FWbMb1UgsyykzIrrAgX2OB3mQDBMDIJqEY1zz8LiY/nCvCuosljv9NLhYgSi1GbKDEsTq3dqgY9YMNaBRaiWYhRRBaSgBLKYDf3237PV0WBiiLx4cX2uB0th6rx9HCLRZmyCuSyIi9gpm9g6y/VIFZewpwYHIUNBoNe4X6qTKRSIQKixjHcq04nmPGiSw9TmXrHScvNYmSIylChjphUoeRxgVJEK0WI0guwowdefjpfAU+GVzzLjLPbUnH6GaBeL9fNCoMVodxMwbOGPn1YhNSioy4lG9EcoEBreMUaFdDjk5xZnSL06GGsgQwFwHmQj+lzdKwgnuh4QIbPh4cgwH1A1gqkmR5kgAZsSfpcqDvVp+nYUaPcHSLNMJms3FAMbclMsYrkUpxvtCGX68bseuazmGKzBuJLjVV6JCgRJs4BVTSe1fpSZidgoRgGYY2unV28cbkUmSWGZH5atI9IRktdofhH7upA1Pmcv91jcPo+9ULwMDaBnSPzgIMNwCb/p590Q0uEpBGYeXN7lhwtBgHp9ZxsTNqzkUCZMRczJqbNH99rASbLldg1fAQ6HR0nrSbsP5tNzKZDFcrhNiQYsC6ixUQC4HBDQMdT0A9XKhT22vRDZzLvXXwSvMYOfY8VsvpMI5k6rAjtRJbrlQ6nqRHNlZhdJIGncLTAeNNp/ulhlUgENQFPVbIMaVtKCa2DK5CA7rFnwiQEftTNqsZS80Pr+DbETFoSEUdqkmuarczC6wkMgV+umLCyvOVuFlmwpjmwXigaZDjtTCbr8sFRqy9WI5V58ogFwsxqYUEUxoVQG27AVjK2Cydm9rEIdhe0gcv/FKAS8/V52YMpNppAmTETqPjdsOPfivE6RwDFvRT0+Edbk4l8/q5yCTBt+f1WHyyDD1rq/BQ6xDc3/DWNiOuXbvTKvHtqTKsu1iOqe3D8GTzYtSTXwIs5VwLhd16A9phyLpgdEhUoXm0HJFqMdrVYPc/2NgNlDvqyIi5kyu3KTVZ7YiffQWbxsUiUU6vpN0FllntfFMnxoKTGnx3uhRPdgjD1PahqB/uH9tSMsvM+PpYMb44UowHmgTghTZFaKS4QNui3DWBRCqM39MJay9q0TpOhUKtGTEBYvw0LgHRAWJ3jUL9sJAAGTELk+JpSR/uL8SlfAM+7a2EiQ7vcBm3RCJBhV2OeUcq8N2pUjzfJRzPdglHqELkct9s7EBjtOGTQ0WYe6AI45sp8VrbXMSLLrBRKqc0LbwYha+SG+CVHglQS2/NnVXni1GsM2L7w3evjudUYCT2ngTIiO+JyL9uYI5DjPvgMn4eE41aCqqu5Gp2VSoVPj1pwDt7CvBc53C80iPCbw34r6zKDVbM3lfoMOT/9lDhzbY3AH2aq0h5277Lupa4r0Fdx9PwndfDa6/hzPS6iA+iSk3+OjnIiP01s/8Q12eHisCsjv2qr4qehl3IPfMUvDtLgLf2FKNVnAJv9Y70m1fQ1cVytdiEmbvyHYdSvN9LjOHxFwFTXnW74f39TX9ogykd6qJOqPwuFs9sTseWyYl08pYfzxAyYj9O7t+FVm9uChYOjUJDNe0PdTb1RpESb+2vwMlsAz7oF4UhHF2E5Wz8/9SO2Qr32vY8xwKjud2yEGaj19XVYfz0/jrIsyZhUqvIP5pdytdj/uFc5MxoUJ2u6F6OESAj5ljCXJG7/EwZVp4pw+qRIdDTvuFqo2QWY23PsOPF7YWY2DIEHw6IrnYffGjAFBBZdqYUn/UFRsefpENBqpj0Ir0Ynde1RFJkCJrFBCKv0oxV54vwzfA4jG9Be4uriJGTt5ERczJtzonu/PU1vNAlDJ3DDbDb6Xzh6lBUq9V4Y78G21Iq8fn9sehbT12d5ry7d2eaBtM35aBPHQnmd71CB4JUcQZozCLMOx2DY4WRMArCoDFZcezJulVsTbdxlQAZMVczV03de69p8MyWXByZEoPKyspqtubv7WKJBPlmOaZuKkDtUCkWDIuFUnLv4yf5S+zPyA0WO57ckI3LhUYs7leKxorThKU6BEL6ovZ8I1aNjUe7eGV1WtK9HCNARsyxhDkrd/zqm2gfr8S4ejZYqMJSlTAyZ0IfzBPh4XU5eKNXpGNbEl3VJ/D54WJHkYpvh0owqsZpwFpR/U742EJRBx+cbYYbJUYsHFGDjwR4EzMZMQ9SnV1hRt2PUpD1Um2YtXQaUlVSznwPXnHF7qhMtWx0PAYmUVWcqnD7p3t2pWkw6aebeL6TGi82OUkVnqoEU4AC5UjEfJiNwjcb8WZbXJXQ+NlNZMR+ltC/C+e9vQXIKjfjg+5KOs6yCvlmTHjeSTO2pFTixzEJtG2kCsyqcsv1EhPGrbqJzgkSzOt4HjDlVKUZv+8JaI3J26LQLEaG57tE8JuFH0dPRuzHyb0dWtK8VCwZHo26Ci0PonUtRMaE/3vQ6PiuuXZ8AkL89HQs1yg531pvtmH0D5mIUAmxtCeZ8T1JioOxr3KgY33Huen17nk73cBNAmTE3MxblVXvuKrBf3/Nw65JUdBqNFVux8cbGRN+eZ8ehTorNkxIhEDARwreiZl5MmbW7f/Y5xw9Gd8LeXBvtFhkw6eDY10qmXmvYejvfUeAjNh37L0y8uQ1WWgZK3cs0rJarV4Zk4uD3DbhMoPN8SRMl+cJPLQmC0aLDav60pPxv9KW18RHF1oitciIRbRoy/MT0wcjkBH7ALq3hmS2jwS/fQkp0xMhs9DT8D9xv/06OqvCjA0TE72VHhoHwITVNyESCvB9r7P0ZPwvMyJbOhQN5heh9K1GEAvpVY2//fCQEftbRu+IZ9npUvx8qQJLB6rpXOl/yDNTO/jTs3Ycy9Rh55Ra9DraBz8Pw5ZnIDFYgs86HKAax//EX90CQ36OxJjmwXTKlg/mqKeHJCP2NGEf9n//sgyMaqxG31iTD1Wwe+g1N6RYcrIEex+rTQuzfJQqs9WOnouuY2CDQMxIWu8jFSwfVhSAZVl9sf6SBuvprQ3Lk1V9eWTE1WfGiRYleiui372MvJdrwqSjk7T+LmmHC6R4fFM+DjxRBw0jZZzIq7+KvFluRtdvruP9XlKMi9vpr2G6FJdO1RuBH+pR+EZD+kejSyTZ15iMmH05cYuib0+WYltqJRYOCKC9w39DNMcgwX3LC7DiQTqswy0Tzg2dHEjXoveiGzg6WY9W6jNu6NHPulA2xOitiehfPwCPtAnxs+D4HQ4ZsZ/mf/jyDIxsEuh4LW2z2fw0SufCYhZnDV1bjuGNA+nYSucQeqzVwuMl+PpYCU6MT4fIeN1j43CyY3EwVmb3xZoL5bSokJMJ/GfRZMR+llAmHGa1dMBbl5D9Sh3YtGV+GKHzITGLs947ZkGpwYbvH6Dze50n6bmWTKEIiw1Y2O0EYC7w3EAc7LkyYCiC3y9A5duNqfgIB/P3T5LJiP0ombdDYVZKLzxWjLUPhENDh3jcleHdORLM2leCM9Pr0i8yFs/9lvOv4rmOMkxK2E/1jO/MU0A7DFobjMmtQ/BA0yAWZ5CkVYcAGXF1aHHk3sfXZzvOR56YBJjNZo6o9rxMk1iJ9oty8P0D8VRP2PO4XRqB+V48dFkGLkyTI86yy6W+/KqxLA5fpHTAmRw9loykNzr+klsyYn/J5B1x1PzwCrY+lIAwO1Vauo1FoVTimV8rERUgxof9o/0w6/4X0n935iOt2IQf+qUChmv+F6CTEV0VP4iei3OR9VoDJ3ugZmwjQEbMtoy4qOd8rgGjfsjEuSfjUV5G34cZnEKRCPvzpJi1pxAXnqWD812cYl5tzryifq2LFKNjdnh1XFYPFtwbjb+2Ospzto5TsFoqiasaATLiqnHizF2fHCxynEk7u4cKer2eM7o9KVQdEIBW3+Tgk0ExGNSA6gp7krW7+96WUonpm3Nw9bFCQJfs7u652Z8iCdMP1EONQAle7k6lEbmZxLtVkxH7QxYBHM/SY3eaBivOlOHh1iGYlGSlbUu/Pw1/cc6GjDILrZLm6Fyf9NNN1Amx462muwE7rXmAUI4NxcPwzbESbHu4JkezSrLvJEBG7AfzYdbuAnx1tBhdawY6ti79dqMCL7SX4/EW9Nqq2KpAky9v4vrLSagVIvWDbPMvhGvFJiR9nIqFA02w6G6iWbgOHaL5fVpcqep+xM0thm5WY/5NCD+MmIyY40k9lKHDAysz8eGABATLxY5ocipMeGFrBraNCUK9EBHHI3RePvNt+PWDJkSpJXi3b5TzHVFLnxJIKTSi56IbCFOKkRAkQnK+Fl1jS7CszxWf6vLp4OpWaPt9MD4dEovOiUqfSqHBXSdARuw6Q5/28NaufKQWWjGuRfhdOhYey0OHaAumNOfvU3GGXoYBK/KQ+WoDqKVCn+aJBneeQLdvriMpQoX7G/55rOOcfem4PyEVL7XKcb5jLreUhOPZox0RGyjGy93oOzGXU8loJyPmeAZn7srHlUIrxv/FiL85lodO0RY8wlMjZp6GX/nNiLphMrzeM5LjWeavfKYYROvP07BkZJ27IFzK12Ht2TScfPA0b+Gszh+G1Rf1+HkC1dDm+iQgI+Z4Bg9n6DByZSZm909AqOLWq+lsx6vpdOwYE4y6PH01nW+Wo+vZSlgBAAAgAElEQVTSHOTOaAgVPQ1zdpYz+4h7LLyOBcNq3xVDWrEBS46l4eK4k5yNzVXh6YJe6PytBdm0n9hVlD5vT0bs8xS4LuCdPQWYf6gYHRMDIBQAu9PK8UoHBR7l6WIt5mn4g+MWyMVCfECHd7g+wXzcQ9K8VIxqGo4O8eo/lCw+not6ylTM7XLDx+p8OLy6JWp8EYCDU2ujJi1E9GEiXB+ajNh1hqzoYd6BIiw+UYIJTZXoHAM0COPvIi2RQo1an2Ti4rP16BcUK2anayK2p1bi/mUZGNIwxLHw7thNDUR2LX4bfgxyEY8ri8kTMXRzA0xqFYyRTejcaddmmW9bkxH7lr/bRmcWbdnswHOtJTAZjW7rl4sdrbkuwqFMA1aNTeCifNL8NwSul5iw/EwZssvNOJmtx9TWQjxei+dnUIsCMPN8L1jtwDt9aFcAl39wyIi5nL07tA9bnoGJLYPRNcLA64M8JBIJBv1Ujrd6R2JAEp2i5SfT+64wtl6pxPv7CnDogcuAiaerpn8nsr54FL49XYlNk2jBFpfnOhkxl7N3h/bac1Kw7eFEBFlK/SQi58JI08oweX0h0l5Kcq4DasUJAnU+SsGaEVa0Uh7khF5PiUwTDELfZRrHgTV0cZcAGTF3c/eH8nKDFXEfXEHJ6/VQUlzsBxE5H8LHZ+wQi4R4vx9VWHKeIvtbvv5rPixWCz5svQ+watkv2FMKg7pANduOvNcbIkBGe+U9hdnT/ZIRe5qwF/o/mqlzHIy/b3IMKioqvDAiO4cQi8XovKwUP4yhqjTszJD7VJ1lqoytyEDaE6WA9rz7OuZaT8pGaLM8Gl8NjUW7eDphi2vpu62XjJirmbtD93enSrHnmgZf9AuETqfzg4icC+FqpRSPbynG5efrO9cBteIUgWafXcXXgxXopPyFU7rdKlYajfG7WqJ//QDHGhG6uEmAjJibebtL9YwdeY5DK6Y1E8FkMvlBRM6F8PVFQGMG5g6Mca4DasUpAq/vyAMEwHvNfwVsBk5pd5tYgQQzLw507JiYRSun3YbV2x2REXubuAfGG/1DpmMfYY8oA+w2fu2rzNXY8N8DOuy8YQQTetdaKvw4Nh6RqlunjNHlvwQOpGvx3JZcnBx3FTDe9N9A7xHZipwh2JZmwcoH43nLgOuBkxFzPYMAWn+Rhq/uj0aihH+l4XqsLEfb+CDHYQ/MU8HG5BKkFulw6um6fpBZCuFeBEJnJePiY3rE4tS9bvXbvz+suQ8v7LLjyLS7z+P224D9MDAyYj9Iatg7yTj/VE2IDOV+EE3VQ1iVbMDPacBL3eLuavT+vmw82zkUDzaj04aqTpObd45YkYEHGpgxNm4PNwNwg+pstEXbb+XImdHQDb1RF74gQEbsC+puHLPCaEPc+5eR93JNVPJsxfQHR3QotSjxQNOwu4iuPFuEptFiqrrkxnnG1q4+PliE68U6fNFuO1slel6XvA6kc6OgmdUYUpHA8+PRCG4nQEbsdqTe7TC5wIiRKzJw/NFoaLX82k+5OtmAdVeBl7rTE7F3Zx17RjucqcMzm3JwgimHaCljjzBvKpFGodaSBtj9aC3UDpV6c2Qay00EyIjdBNJX3exK02D2vkKsGxUCvV7vKxk+G7fXD+VoVSMIgxuEwG63Y+PlUqQV63DyKfpG7LOkeHFgs9UO6RsXYXqpGBJjqhdHZtFQ4hB0XtcKcwbEoHMi7SVmUWaqLIWMuMqo2HnjijNlYKrTfN5XDaOBf1s48rQ2vLLfgD3X9ZCJBRjaKBCfDY5BOK2aZueE9YCqFvOvYskgE1orD3mgdw50KVJj5K+dMa4FVWHiQLb+ViIZMVcz97vujw8UIavCjDc6SHm7h3hfngSrLmqxYSIdfM/x6eyU/Amrb6JvLRsmxe9wqj3nGwllmHrkPrSIUWBq+1DOh8PHAMiIOZ7113bkIVAmwmONAYvFwvFonJO/OFngOMhjdn86X9o5gtxu9c6eAhhMRrzXfBu3A3FavQBvXLgfcrEAb/SKdLoXaug7AmTEvmPvlpGfWJ+NVnEKDE8087b84YxDVse3sSlt6WnALZOKY538eK4MG5MrsKoHf1dOf5w2DFkVVnw8iE6V49j0dcglI+Zi1u7Q/OCPmRjZOAjdI/WOxUp8u5hCD6M3VOL1XpHoXUfNt/ApXgDMyukXtubiyMijvK3EtDRrKA5lmrFkZA2aExwkQEbMwaTdKXnAt+mY3ikMLQM1HI/EOfkyuRztlxRgy+SaqB8uc64TasVpApllZnT5+hoyH0sBTPmcjsVZ8WsLhmD1RTPWjE9wtgtq50MCZMQ+hO+Oobt+cx3v9YlAfQU/jVilViN2XiZyXqN6rO6YT1zsw2ixI3DmJRhfyAMM17kYgsuat5cOwmfHzNj2cE2X+6IOvE+AjNj7zN06YuvP0/D10CjES/hpxDJ1EGLnXIf+nSZu5UqdcYsAY8TZT1UiwMzP2sS/afrhzb1W7H+8NrcSR2odBMiIOT4RGn2Sih9HxyJKyL+CD0zqTLIgtP86A7l0zi7HZ7Jr8uNnX8GRh8yogSOudcTR1sd19+HpHXYce5IKP3AxhWTEXMzaHZrrzk3BpnGxCBXw84m4GAEYtjIbV19M4ngmSb4rBBrMS8XGMUIkCflZ/OGsoQce3izAmen1XMFIbX1EgIzYR+DdNWzNOSnYMTEGQeDXOdO3+eWYVZi8Ph/nn6FfQO6aU1zsp9lnV7FiuAzNJPzcwnTR2BljN0hx4Vn6OeDi/CUj5mLW7tCc8OEV7JwYjSAB/86ZZjBkGJWYtrkQp6n+MMdnsmvyW36ehm+HCNFCtsu1jjjaOtnYHg+sV+DSc/U5GgG/ZZMRczz/vDdigwLTthSREXN8Hrsqnzlv+vv7bWgu2+9qV5xsn2xshwfWK8mIOZk9WqzF0bT9KbvWnBRsmxiDYJ6+ms4yKfHw+gJ6Jcf5mexaAI0/ScWa4WY0kvGz8AO9mnZt/vi6NT0R+zoDLo5fb24KNoyNQZiQn9+Ii6xKDF+VR4u1XJxHXG9e+6MU7B6rRy3Rca6H4pT+s4aeeHgzaLGWU/R834iM2Pc5cEkB8ySwYlQ0YsT8NGK9SI1Oi7No+5JLs4j7jSPevYzkxzSIsJ3hfjBORHBc3xdPb7fS9iUn2LGhCRkxG7LggobWX6ThqyGRSJTy04ilygDEzk2HgQ70cGEWcb+p5PWL0L1YBokhmfvBOBHBb5qBeHOviQ70cIIdG5qQEbMhCy5oYI64nNU7DA1VOhd64W7TgIAAxMzNQNarDRAoF3E3EFLuNIFSvRV1PkpByfR8QH/V6X643HB72VB8dlRPR1xyNIlkxBxN3G3ZA79Lx5PtgtEmhJ/bl9QBAWj9TQ42TkpEgwgq+sDx6eyU/OQCI0atyEDywzcAQ4ZTfXC90drCEVh9QUdFHziaSDJijibutuwxP2ZiaMMA9IwycDwS5+SrVCoM/6kYr/SIQJ+6VAbROYrcbvXrVQ0++q0QO4ddAkw53A7GSfVLs0fhYIYOS6kMopMEfduMjNi3/F0efdqGbDSLlmN4osnlvrjYgVQqxcv79GifoMRjbUO5GAJpdpHAwuMlOJGlx6LOOwEbD38OBFJ8nDYYWeVmfDwoxkWa1NwXBMiIfUHdjWO+/ms+lBIBpjSwurFX7nQlEAiw9IoIZXorPhwQzR3hpNRtBF7ZlodguRmvNdjmtj451ZEoAG+c7QW5WIA3ekVySjqJvUWAjJjjM+HTQ0VILzVjRlshbDYbx6NxTv6BAhlWnKt0fCemi38Ehi3PwKQmRoyI3se/4JmIJeGYdrA9mscoMLU9vRXi4iQgI+Zi1u7Q/MO5Mmy5XInPeslgtfLzqTjfosTIVXlIe4kqMHF8OjslnznUZvOoCjSQ8XMPMWRxGPlLE4xrEYyRTYKcYkiNfEuAjNi3/F0efe91LWbtzseaYQGwWCwu98fFDhRKJeI/yUL6Kw0QqqAtTFzMobOayw1WxL5/Bdrnsni7Yhry2ui8uhbmDIhB50SlsyipnQ8JkBH7EL47hk4tMmLw9xk4MjkMZhMPF6owb+YkEoxaX4HXekSibz1aOe2OecWVPvZc0+CtXQU4MPw4YK3gimz36lQ2RK1vIrH70VqoHSp1b9/Um1cIkBF7BbPnBtGZbQiblYzc5+NgMPBzCxND95OzAqhlQrxJi1U8N9lY2PPsfYUo1OgxrzU/6xA7UqJuAelsJTSzGkMqErAwSyTpXgTIiO9FiAN/H/XeZRx+JAYq8PNQDyZFhwul+OZkBXY8UosDGSOJ7iIw5Pt0TG5mw8hoftYhZjhmC7ug7RIBcmY0dBdW6sfLBMiIvQzcE8O1/+oa5vQJRZKav0/ENpkatT/JgH5WEwjoocAT04yVfQbNvISrT1oQaT3GSn3eEHVYOwAv7DThyLQ63hiOxvAAATJiD0D1dpdjV93EwHpK9Inl5zdihrdCocDg1SX4b69I9KHvxN6egj4Z70C6Fs9vycWJcVcB402faGDDoCtyR2DbVT1WPhjPBjmkwQkCZMROQGNbkzd35kMsBJ5oxM99xEw+RCIRvr5gR5nBhnl0uhDbpqhH9Lzxaz7sVgPea7HDI/1zolORGjPP94bNDszqE8UJySTyfwmQEfvBrFh2uhTMebuf9OTvXmImjdf1CjyyoQBXnq/vB1mlEO5FoNXnaZjfR4cuQUfvdav//r0sAeN/bYz+SQGY2DLYf+P088jIiP0gwcdv6vDkxhzsHBcKo9HoBxE5F4JMLkenbwuxbHQ82tZQONcJteIEgeQCA/p/m47MR9N4W+jBkSh1c7T+PgxfD4ujOc+Jmfv3IsmIOZy829IrjTYwK6fzX4yHVqv1g4icD2H+OcBqF9C5084j5ETLWXsKUKLR4NO2/F0t7UhUcE8oPzCh4PWGju17dHGTABkxN/P2P6qZwujrx0QjUqzzk4icCyNdJ8WYtYWOU7bo8l8CTT69ioX9tegUdNx/g6xCZKkYigErynCNjnetAi323kJGzN7cVEsZc/D92KZqdI/i78ppBphYLMbwnyvxUrdw3N8wsFoM6WZuEGCOdX1uSw7Ojr8MmPK4IdpDKtcWP4iVZ8qwfiIVPPEQYq90S0bsFcyeH2TmrnxYbHY81dTu+cFYPsLPN4TYfd2AdRPolxPLU+WUvMlrstAs0oLn6//qVHu/aSQOwZtnukH0/2+kZ95HK6a5nFcyYi5n7w7tG5MrwBRI/3aAgrflEG/jkMgUqPdFDo4+WQf1w2V+kmEKgyGQW2lBwuwrKHzOiGDzKX5DUdTBoA118Hi7UAxtRG9/uDwZyIi5nL07tGeVm9HmizQkT42EiafFH27jEAgE+PiMHWYb8DHtKfaTGX4rjLd25aNIY8SXnX4DrPxeD4GAtoj+TI6TT9VFjSCJX+WZb8GQEftRxhM/vIKND0YgWsbv78RMSstsCjRfkIXcGQ0RqqTSiP4wzU1WO2Lfv4z9EwxoLD/pDyG5FEOavQ96LzcigxYmusSRDY3JiNmQBTdpGP1DJgbUlWNAvNVNPXK3G6Y04usHjIhUi+nEIe6m8S7lc34rxPlcLVb0PEhPwwBW5A7Bpitm/DQuwU8yzN8wyIj9KPefHCxCWrERb7aj/YRMWvPMcnRZkoPMVxsgVEFPxVye6kaLHQkfXsG2B/VopaKnYQhl+M/RPqgbJsVzXcK5nFrSDoCM2I+mAXPC1uPrs7F7XAjMZrMfReZcKMy34llHLVDLxHTAh3MIWdPq7d0FyCjVYWk3ehp2JEVRFy2WxWPhiBpoR6fIsWaeOiuEjNhZcixtF/R2Ms5OjYPCxvOFLL/np8wiRbNvcnHx2Xq0gpqlc/Zesm6Wm1F7TgouP2FCXQk9DTO8CiQ9Uf9LM8reanQvfPT3HCBARsyBJFVH4v3LmIM9AtAzmr9nTv+VF1OV6WqplcrEVWcisejeKeuyEK0G3mu5j74N/56XnwpGYOU5LTZOor3yLJqqTkshI3YaHTsbMt+JU4uMmNVJAquVFm0xWZJKpej8fTHmDIjGEDpti50T9x9U7UitdBQ0SX1CA5GW5/uGbzOSRmHagTZICpfhWfo+zKn5/E9iyYj9Io1/BnE+14BRP2TixJRI6PV6P4vO+XD25ojw3oFyxytqurhDoOX8q3i1sxgPxu7kjmhPKw1ojXpfqx0nxzWLlnt6NOrfCwTIiL0A2dtD1JqTgp/HRCNGQt+Jb7MXCoV4ab8J0QESWrjl7Qnp5HgzduQhs8yEFb1PAeZCJ3vxv2bJtsEYvLIS119O8r/geBoRGbEfJn7q+mzUD5diXF2LH0bnfEgGgRwdl+Zh2QPx6FNP7XxH1NLjBHanVWLc6ixceKQCkTjn8fE4M4AoAB+n9nF8fmJqENPlHwTIiP0jj3dFsSG5Al8dKcbq4UEwGmnR1p1w9uRKMGtvCU5PrwulhPZbs2X6T1h9E7+kaKA32xCuFDkKmHzan3klvZctEtmhQ5mEPmsT8FTHMDpfmh0ZcYsKMmK3YGRXJ2arHeq3LuHaMwkQW7TsEudjNcyJW7OOmFBmsOH7B2r4WA0NzxDotzQdVwqNeKJdFGoESXEyS4vPj+Th2z7XMblhPkG6g0CxrCfiPjFC83ZjiIUCYuMnBMiI/SSRfw1j1MpMDKyvxMAadLDHX9koFAoMXl2C4Y0D8TytOvXpT4DFBijevIgvh9ZCTMCfhQu2ppRhZ0ourk065lN9rBpcIMJ3Wfdja4oea8bTsZasyo2LYsiIXQTI1ubLTpeCeUW9sJ8SFgt9K/5rnpjjL3t9l4sVD8ZjYFIAW9Po97q2plSCqS+8dGSdu2K9WW7Ca9szUP7EIb9nUOUAZQkYvrUhRjYJwoSWwVVuRjeynwAZMftz5JTCSqMNgTMvIev5eIgstI3p7yAeKpTi8Y35OPBEHTSKpLrFTk00FxtlVzD1hS/jxzH1oLjjm/2B9Er8cCYPWQ+TEd9GXC7rgJC5AlTMbAy1lNY3uDj1WNWcjJhV6XCvGOb1dL+6CgxJoCfifyK7+poYS0+VYe/jtakwhHunX5V7a/rpVaikYjzVMRpBchGSC/R4b282QhQiZEwXAmW0YIuBuTRzALZds2MNVVuq8tziyo1kxFzJlBM6V50vx7JTpVg5NJBWT/8DP6YwxPzzwNFMPXZNqQUBrX9xYqa51uS+JTcci7VyKyyQiwWOHNxXS45DWSaoJEJcfCoY6oqNrg3C9dbSWAzY1AQPtw7B6GZBXI+G9P+FABmxH08Jux0InpWME0/EI9Cu8eNIXQuNWUn91mETssrN2DCRzu51jWb1Wg9fnoGYADFmdhTDZrMhtdiC+mFiRydyuRw9lzNHtpqwfHQkRkTtASzl1RvAT+7OQFc0X2inIg9+ks+/hkFG7KeJvR0Wc7hHrVAppjQCLdr6l1wzK6mf361BhcFGK1K99DMx+odMqKRCzOkm/cdz0cUSCZ7cocXaixV4oWsYPup8DdBd9pJClgwjUmN2ci9klFmxgA7xYElS3CuDjNi9PFnX2283tHhqUw4OT4mBprKSdfrYJEilUuGZXytQbrA6zvGly3MERq7IRKBciDndZbDeY1U/8/lgySU7/ru7GL3rqrFjjAEo/81z4tjWs7o5mi4NxVdDY9G1popt6kiPGwiQEbsBItu7YA7O/2hAFJoG6GBn3lfT9Y8EmEpNMw4YkF5qxtpxCVDLaHWqO6eLxmhzFCWpGSzBu11lsJirvs/9SoUUI1bnI1QpQtr0IKB4kzulsbavPRWD8cIOLc5Mp4IlrE2Si8LIiF0EyIXmTGnEs7kGfN43ADodFYK4V85EYjE+OmnB3uta/DgmAXXDpPdqQn9fBQJpxSaMXZWJXrXVeLmtGOZqmPDt7plPCJ2+LUBmuRlrxkSif8g2wGaowugcvUVeCw/taogWMXI8R4fPcDSJ95ZNRnxvRpy/o0xvRfi7l5H+Yh2IDWWcj8cbAQiEQnx/2Y5PD5di+eh4xytRupwnsCtNg0k/3cQLXSMwuSGcMuHbozOL66b8osGmK5V4vWc43mmbDOivOS+OxS0Lpb0RPU+HojcbObZz0eWfBMiI/TOv/xPV4+uzUTNEimnNRLSVqRo5350jwuMbCzFnQDT+0zGsGi3p1tsEvjxSjFe252HxsGj0iDa5BQxT1vKLc1a8t68YA5MCsXlUJVBx2C19s6YTcShmX+qOayVGLBpB56KzJi8eEEJG7AGobOzyRJYezCrV5KcTUF5GT8XVyVGGXobp20rQLEaBBcNi6bD9KsJjKihN25CD83kGfNonELXU7j9Y5nSJBGPX5CM2UILLT6mB4i1VVMeB2wLaou4CJVaMiUeHeCUHBJNEZwmQETtLjoPt+i294TijdkANC21lqmb+lCoVXt2rwYEbWnx+fyx61KbVq/+GkPm+Pn1TDrrUVODdLnKXXkXfK1VKpRJtFuejQGPBlgkR6KJcf68m7P97gRg/5g7AktMGx0EzdPk3ATJi/87vXdGtv1SBuQcKsWNCFG1lciLvcoUCm69Z8fwv+Xi8fRje6xvlRC/+32TGjjwsOlGKOX3DMDDB5pWV+sxq9/GbKvDrVQ3e6ROBGc2OA6Y87sJWJqH76ng83TEMo5rSSVrcTWTVlJMRV42T39zV6vM0vHNfONqEGLzyC9JvwP0eCLOISwM53tpXgQt5BrzfLxqDGvxZvelasQmnc/QIU4rQqw6/FnhtuVIJxoSbx8jxVlc11PDuamaRSISPTpgx92AJRjQJwtqhxUDlCU5OwV1lffDcDgsuPEtbljiZwGqKJiOuJjCu3770ZCnWXSzHj8NDaCuTC8lkTnz6NcOOt/eVol0NBf57XxSWnizBV0dL0DJGiVK9FXbYsHpsAhr6eWWnq0VGvL27ACez9ZjVOxz3xQMmo9EFuq41PVggxuSfC1A7VIrzU+VAyTbXOvR2a2kMhv7SzFGe84l2od4encbzAQEyYh9A9/WQ9eem4OthMWispgM+XM2FTC7HpycMjtW7zKr0d/rGQy29tc1k65VSnM7R4Ph/7q616+qYbGlforfiw32FYPapM9uInmurYM0/7sQyFdotzkWF0Yqdk8PRUryBLdjuqeNIZVeM2yDEjZeT7nkv3eAfBMiI/SOP1Yriq6PF2HlVg2XDQqHVUDGIasH7h5vHbNKiQ2IIOif++ZqauXX65hvYNCkRTaPl7hiGFX0wBvzZoSLMO1CESS2DML2tCiEiI+s+dchkMoz6uQy/3dBhzoAIPFd/F2DVsoLhP4qQxWH09qbonKjEM53D2a2V1LmNABmx21Byq6O6H6Vg0YhYNAnQ/+OB+9yKyLdqh62rwJDGUWgWffc2k5e3ZeDbUXHokMD97SfMK+ivj5Xgy6PFeKhlMJ5opUCc3Mw6A75zJojFYsw6bMTnR0sxvkUwVvTPBHSXfDtZ/mX0I9o+eHCtEZmvNmCtRhLmfgJkxO5nyokemV+oW69UYNXIcFRSMQiXczbvmA6XSiWY1iH6j75SiwyYsSMTQxoGYnLrEAy+Y1GXywN6sYPNlyvw3eky7LmmwWNtQvBQMzkiJCZH2UIuXEzRiF+zRHhiUz4aRspx6lERULqTfdIV9TByS210r63G9E50eAz7EuQ5RWTEnmPL+p4bf5KKuQNj0DbUQPuKXcyWzQ7cv7YCQQoZWsapUayz4OeLxXi3VzCEIjF+uKBxFL4f0zzIsR2lVazCxRE925w5AGbtxXKsPleG+GApxjcPxJiGMpgMOs4Y8F8JGUVKdFmaC5PVjgOPhqG+jU3fjYXYUzEAUzdrkPoifRv27OxmX+9kxOzLidcULT9ThsUnSrBtQjQqyvlZcN3dsBee1eNUnhVhcgFGNpChdfStIvfM+cgpZUJsvGrEz5cqIBMLHU/I/esHsOJwEOYfEsx50DtSK7H1SiUEAmBYQzXury9HUrAdJpN7jqZ0N+/q9sfsBR+yqhjHsvT4fHAEnkjcDIAFT/aqZuizJgpjmwfjkTYh1Q2L7uc4ATJijifQVfldv7mOJ9qHYkC8FWY/+WXrKhNPtmdek8rlclwoFuDX6wbsuKrB5QIDutdSoUtNleMow9Y1FFBLPVt+sURndWw3Opqpw6EMLfbf0KJtDSV615ajd6IUDUPsfvuWhPlH0Wu/6bHoRJnD9Jb0ugQYMjyZ9n/vW6TCTzl9MO9wJY496Z8r7H0HlxsjkxFzI08eU7k9tRLPbsnF2WnxKKMzqD3G+e86ZgyB+VNmFuJwlgnHsow4nqXHqWw9aoVI0ThKjqRwKeqEyZAQLEGNIAmi1OIqV+Fh9jLnVVpws9yM9FITmMNGrhQacTHfgEKtBa3jFI490O1iJWgbJYAM7F545c7kMEUj1l8Hpm8tRKs4BY48ZATKD7pziKr3FdgBTRcp8H6/KMd6Arr4R4CMmH85/5+Ix/yYieYxCkylykw+nw3MQSESsRipZXZcLbHiWqkV10vNyCwzI7vCjPxKCypNNgTLhY6nZrlYCLFI4NBtsdphsNigMdlQZrAhQCZEtFrsMPDEYAlqBotRN0SE+qFC1AoUOJ54rVarz2P2pYBSmwK9vs+FUACceDwUsaaN3pUjicDc5C44kqnDugmJ3h2bRmMNATJi1qTCd0KYp6Tmn13Fpem1oLZW+E4Ijfy3BJijG0ViMZjX2swfm12ASpMdOrMdRitgtQPM0ZuMISvEQqikQqjENsBmhdVyq8AHV1Y4+2IKKJRK9F1RhHN5eiwaFomJsd5bxJUr6oG6X5hx9Mk6frXX3Bd55PKYZMRczp4btb+5Mx83y8z4tI8aBr3ejT1TV0SA/QSYohHP7tZi+ZlyPNk+FF92PgJYSjwrXJaAR/c2QYRKjA/6/7ntzbODUu9sJEBGzMas+EhT0rxUzOkXgfZh3j2s30fh0rBE4C4CzJuHlSk2vLy9CB0Tldg/tgTQnPPgs4YAABFsSURBVPYYpe0lffGfX4xIeaE+1bj2GGVudExGzI08eUUls2901u4CHHo4Cloty48C9AoRGoSPBLKMcgxckQeFRIALU9UI1P3ifgzKBmi1LBavdI/Ag82ozKH7AXOrRzJibuXL42rHr76J2iESPNtaQtuZPE6bBmArAaVKhe7fFyCl0IjloyIwMsKN343FoZh5tiNSiqz4cWwCWxGQLi8SICP2ImwuDMWszG30cSq2TopHXQU9FXMhZ6TRMwSYohHTtmuw+kI5XugShrmtdwB2s8uDndD3Rc/vtUh+rr5jWxpdRICMmObA/xBYeLwEy06XYseEKDqHmuYHrwkwRSMWX7Dijd1F6FlbhZ0jMwB9qvNMAtqi28ogjGsRjKntqdaw8yD9qyUZsX/l023RjFqZiWbRcjzdSgKjgRZvuQ0sdcQ5AsyWsRSNDMN+yEWoQoTUp4QQlu2tfhzy2njnTDOcydHjZ9ozXH1+ftyCjNiPk+tKaMxpTM0+vYr1E2qgkVpP+1BdgUlt/YKASq1GxyV5yCg1Yc2YUPQPZs6pruIlVOCgtj8GLy/E+Wfq0SvpKmLjy21kxHzJtBNxMq+nPz5YhMOPxlFRCCf4URP/I8AUjXh4cxk2Xq7EjB5heLfplqoFGdIXLRea8VyXcExqRUUdqgaNP3eREfMn105F+tjP2ZCJBHivhwp6nc6pPqgREfAnAsz54PPPmPHu3iIMSArAliEXAWPOP4eoboGn9tSA0WrHohFx/oSCYnETATJiN4H0127MVjtafp6Gl7uGYWCC1W8r8vhr/iguzxBgikacLpHgwZ/yEBMgxpUn9EDFsf8dTBqN5ZndMGd/IU49XRfS388F94wq6pWrBMiIuZo5L+o+mK5Fv6XpOPRYPKLFtKXJi+hpKJYTUAcEoPU3OcjXWLBpbAC6BWzDvqwg7MgIQmKgEd2adEKbrwvw6yM1HWUu6SICf0eAjJjmRZUIfHaoCGsulGPb+EhoNZoqtaGbiAAfCDBFI8b+XOKoLc1UuirQWNEwUo4CjQUakxVT2oRg3qAYPqCgGJ0kQEbsJDg+NntkbRZkYgHe6yqHyWTiIwKKmQj8LQGmaETX74thtAnwXt94KCVCx31rLhRj97VyZL/WgMgRgX8kQEZMk6PKBOx2oMNXaRjbLBDjk8D7WrZVBkc38oJA8yVlmNYhGq3j7n4FPXbVVeycUgsdE5S84EBBVp8AGXH1mfG6RXKBER0XXMPKB2LQJoQO+uD1ZKDg7yLQcGEp3uxdA/XC5Hf971PWXceSkXEY0jCAiBGBvyVARkwTo9oENiZXgNnWtPvhOEQIafFWtQFSA78k0H91ORJD1Xi0beQf8V3M1+GdPdnQzWrslzFTUO4hQEbsHo686+WTg0X48VwZdkyMgVFbwbv4KWAi8FcChTY1Oi+6ibY11GhXQ4U8jRkrzxbhiXah+Pz+WAJGBP6RABkxTQ6nCTy/NRc3Sk1YMTwclRVkxk6DpIacJxAUFITxPxciNkCMq8VmpBQZESQT4ZnOoXikDRV34HyCPRwAGbGHAft792N+zESIQoQ5vQNpW5O/J5vi+1sCgYGBeHFXOYp1Fqym+sI0S5wgQEbsBDRqcjeBXotvoHOiEs+3kVKlJpocvCLAHOjx0VEtfruhxd7HavMqdgrWfQTIiN3Hkrc9Feus6L34Oia2DMFDDex0DCZvZwK/AlcqlVh6wYylp0qx+9FaiFCJ+QWAonUbATJit6Hkd0fXik3os/QGXukWjqEJdNgHv2eD/0cvk8mw7hrw7p4Cxx7heuEy/w+aIvQYATJij6HlX8fncg3ot/QGPuwfhX6xRv4BoIh5QYCpvrQ9S4xnt+RixyM10SpWwYu4KUjPESAj9hxbXvZ8NFOHAd+lY/6gSPSJNfOSAQXtvwSYqkv7CuR4dF0Wtj1cy7E2gi4i4CoBMmJXCVL7/yFwIF2LQd+l4+uh0egVTa+paYr4CQGBAAcKFZi8JgtbJ9dEj9pUTclPMuvzMMiIfZ4C/xTArCId/H06FgyNwX0xJtiZg6rpIgIcJSAUibAnT+Z4Et78UE30JBPmaCbZKZuMmJ158QtVTB3jocsyMHdQNAbHW6hIhF9klX9BiCUSbM0U4dnNudg4KRHdatGTMP9mgWcjJiP2LF/e934iS49hyzMwo0cExtSzw2ym78a8nxQcAiCVybAq1e5YHb1+YiLax9M3YQ6ljzNSyYg5kyruCr2Ub8DIlZmY1CoE05qJYDTSimruZpM/yuUKBRacNeO7U6VYNyEBTaLurqrEHxIUqacJkBF7mjD17yCQVW7GAysz0bmmEm92UkCv1xMZIsBaAkqVCrMOanEwXYc14xMQHyRhrVYSxn0CZMTczyFnItCZbXjwh0wEy0X4akAQtFoqociZ5PFIKHNs5bRfSlGmt2L1uAQoJUIeRU+h+oIAGbEvqPN8zMfXZ+NqkRGLBodBDR3PaVD4bCKgFarw2KYi1A2TYeGIODZJIy1+TICM2I+Ty+bQ3tlTgG9PlWLx/RFoFEjfjNmcKz5oYw7quFQuxZSNBXi4dQje7BXJh7ApRpYQICNmSSL4KGPFmTI8tOam4+CPEXWFMJvo8A8+zgNfxywWi7HhhgBPbMjF9w/EY0LLYF9LovF5RoCMmGcJZ1u4x27q8PDaLAxKCsB/u6jouzHbEuTnepiV0e8d1mNrSiW+HVWDtif5eb7ZGh4ZMVszwyNdlUYbpqzLQoXRhs8HhiNYqIfVYuERAQrV2wQEAgHKbAo8s6MUgTIhFo+s4fgvXUTAFwTIiH1Bncb8WwLv7S3AZ4eK8dXQGPSJB21xonniEQJMCcNdN4H/bM7HM53D8HpP+h7sEdDUaZUJkBFXGRXd6A0C21MrMW1DDh5oGoSZ3QOhqayEzWbzxtA0Bg8IqNVqx/7gtRfKsWBYLPrVD+BB1BQi2wmQEbM9QzzUx+zf/M+mHNwoMeHjgZFICjDTaVw8nAfuDJmpIZxSKcGL24tQK1SKL4fGOvaz00UE2ECAjJgNWSANf0vgm2MleGZzDmb1jcKTrRSOp2O6iEB1CSiVSiw4a8Jbu/Lx2ZBYPNEutLpd0P1EwKMEyIg9ipc6d5VAapERz23JhdFqx/v3haGOykSFI1yFypP2IpEIaVop3thdCoVEgE8GxaBeuIwn0VOYXCJARsylbPFY6+eHi/HStlzHwppn2yqg02qpxjGP58O9QpfL5fjslBGz9xfho4ExeKpj2L2a0N8TAZ8RICP2GXoauLoErpeY8Or2PDD/fee+CHSKAfQ6OiKzuhz9+X7mcI6DuQK8vb8MSeFSzO4fjZohUn8OmWLzAwJkxH6QRL6F8OO5Mry+Ix+96qjwRvcQBAmNtJiLb5PgL/EyR1SWWmWYfUiDgxlavNc3GqObBfGcCoXPFQJkxFzJFOm8i4DFZsd/d+bj00PFmNk7Ek+3UzteV5vNZiLFMwJMycIvTunx9u5CvNQtAu/0iYJAwDMIFC6nCZARczp9JP5SvgFv7y7AxXwD3ugZiaH1JA5DtlqtDjiVJjuyKq2oGSSCQky/nf1pxjDHU25Ks+D930rQIkaOt3pHoWEkLcbypxzzJRYyYr5k2s/j3JZSCeZkLrFIgFe6hqFLnBAv/FKAped1SAyS4kaZCU+3UeK1jko/J+H/4UllMhzKAeYdLgPzZuSNXpHoTwdz+H/i/ThCMmI/Ti4fQ1t2uhQf7i90/IIOU0oxvVMMVFIhSvUWzD+Ug4G1hHiytYKPaDgfM3Mox+kiIeYfq3As2Hu1RyQmUqUkzueVAgDIiGkW+CWBwJnJmDcwEdEBkj/iu1ZiwKcHsnH0ISpzx6WkM/uBzxQJseCUFufzDHixazimdaDtSFzKIWn9dwJkxDRD/I6AwWJH0MxLWDu+/l2xGSw2PPRTGtKfiqDzqzmQdalUigM5diw8pQFzsMuzncPxH9oPzIHMkcTqEiAjri4xup8TBJp+ehUjmoSjTZzqD72/3ajAsjOFmDsgGiOTpI7qTrTKml3pZLYhMYuwNqSasPBkObQmG57qFIYpbehYSnZlitS4kwAZsTtpUl+sIfDzpQo8vDYLk1tFoF6YHMmFeiw+XoDXe0XiUIYW14pNeKxtKCY2U0IlMMFgMLBGOx+FMKUJK6wS/HBJj0UnSlE3TIqp7cMwonEgH3FQzDwjQEbMs4TzKdxdaRrMP1yMq0UmNIqU4YWu4eiUeGvV9LGbOiw+UYolJ0owuXUIJjQPQNtoIQx6/R9bn/jEyhexMt9+maMoj+basPK8BsvPlOKRNqF4rG0I2sXT6nZf5ITG9A0BMmLfcKdRWUKgWGfFd6dK8f3pUoiFAoxvEYThSXIEi0wwmUwsUelfMpin3yKTGD+nGLHybBmEAuChViGOfxCFKKg0oX9lm6KpCgEy4qpQont4QWDPNY3DGH48V46+9dQY0VCFQXWlgIUqPrkyAQQCAZiFV0a7GFuumfBzsgaH0rUY0zwY41sEo1utP7/juzIOtSUCXCVARszVzJFujxEwWuxYfb4May6UY2eaBiMaB+H+Bir0rS2D0GaG0WCgyk/3oM8UX2CefLVWEbZfM2LTlUqsv1SBkU2CMKpJIEY3C3Y8CdNFBIgA7SOmOUAE/pVAodbiMJCNyRXYcVWDwQ0CMKC+Gr1qyRAttzmKTVgsFt5TZJ56GeNlTr26VmbHrut6MKed7b+hxZCGgbi/YQCGNw5CgEzIe1YEgAj8lQA9EdOcIAJVJFBusGLrlUpsS63EjlQNagRJ0LuOCt1rKtAxVgyBzQST0VjF3rh/m+OpVy5HuUWMwzdN2Htdg91pGphtQL/6agyoH4CBSQGQiOjRl/vZpgg8SYCM2JN0qW+/JnA4Q4fd1zTYe03jePLrmKBE50Ql2sZK0SpajFCZHRaz2S+emBnTvf0nvRI4nWvG0SyD41tvRpkZ3Wup0LOOCr3qqNEsWu7XeafgiIC7CZARu5so9cdLAiarHQfStWDM+UiGzrE9KkQpQus4BVrGyNEkUooGYUJEKvCHOf9fe3fz00QQh3H82dfWUgKUSqxvJGownowH49X/XP8Ao+ECsUZjjFBtUQQKy3Z3Z81MCFeSYQ6QfJts0sP+ftl85vDsy+yOMebGWdlXii5DN8v07Z/RzkGl7UmpT/uFPuwVbhWrN497FyceS3r9kG9337iB5IBulQBBfKuGi4O9TQK701If9wsXYNuTc7dUY9W0erHR1dYw17NBps2VRI+WI42WIq11WrXGuIlgdgsd1PY5rtviWPHF/zTLNCukvXmrH0dGXw8r9znJz7NSO9NSo+XUXeG+HHX16v4dd2Jhb8nzQwCBcAIEcThLOiFwpcB0Xmt3Vmo8K/Xlz8KtIvT9cOFu787LRg9WMo2WM93rp7rbT7XeS7TWjbXSidTvxFrKItlXbfNEyhIpUevC1c5AbhWpaSP3jHbRSEUtnVbGrcl8dG50WDQ6OK01PW3066TS5KTWz6NKg16izdVcTwa5nq7n2hp29HyYuxMGJlddOaTsgMC1BQjiaxPSAIEwAmeV0d5xrclxpd/zWnbGtv3gyN+zRnai2HFpNF8YFZXReWVkb4fXRjJt6w7AXuUmsQ3pSN00Vi+P1c9jF6ar3cQFrg32jX7qgt4Gvr267aRMpgozgnRBwE+AIPZzowoBBBBAAIEgAgRxEEaaIIAAAggg4CdAEPu5UYUAAggggEAQAYI4CCNNEEAAAQQQ8BMgiP3cqEIAAQQQQCCIAEEchJEmCCCAAAII+AkQxH5uVCGAAAIIIBBEgCAOwkgTBBBAAAEE/AQIYj83qhBAAAEEEAgiQBAHYaQJAggggAACfgIEsZ8bVQgggAACCAQRIIiDMNIEAQQQQAABPwGC2M+NKgQQQAABBIIIEMRBGGmCAAIIIICAn8BlEI/H43dt2771a0MVAggggAACCPgIRFH0/j9cRIVTRnssoA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1" name="AutoShape 3" descr="data:image/png;base64,iVBORw0KGgoAAAANSUhEUgAAAeIAAAEiCAYAAAAlAdEXAAAAAXNSR0IArs4c6QAAIABJREFUeF7snQd4FdXWhr/Ta3pPSEIPvfdepINUkS6KBbyKvaFeERsiWLCgNJWiICBdQLr03gMJAZKQ3svp9f/nIApeleTUmTNrnofH/7/M3vtb79rJx8zsvZcAdBEBIkAEiAARIAI+IyBgRr5586Zdp9P5TAQNTASIABEgAkSAjwQEAsE+hxGnpKTY69evz0cGFDMRIAJEgAgQAZ8RSE1NBRmxz/DTwESACBABIsB3AmTEfJ8BFD8RIAJEgAj4lAAZsU/x0+BEgAgQASLAdwJkxHyfARQ/ESACRIAI+JQAGbFP8dPgRIAIEAEiwHcCZMR8nwEUPxEgAkSACPiUABmxT/HT4ESACBABIsB3AmTEfJ8BFD8RIAJEgAj4lAAZsU/x0+BEgAgQASLAdwJkxHyfARQ/pwn0XpyO09m3jqZtFafE7kdrcjoeEk8E+EiAjJiPWaeY/YJAzQ9TEB0gxeimYY54frpQjLxKE9JfSfKL+CgIIsAXAmTEfMk0xelXBF7dnof1lyoxd2DiXXG9+EsGRjQOwAf9o/0qXgqGCPgzATJif84uxcYpApVGG7IrzMittKBAY0Gh1oJinRWleivKDVZUGG3QmmzQm224UWpG54QAjGsRfleMP5wtwi+pZWgRI4dSIoRKKkCATIRguQghChHCVCJEqsSIUosREyBGXJDEcR9dRIAI+I4AGbHv2NPIPCSQr7HgcoERKUVGpBUZca3EhBslJmSUmWG22hEXKEFM4C2jjFCJEaa8ZaBBchECZEKopULIJQJ8tL8YpQY7Xu0eexfF2ftzECCzYkb3COgsAodxMwbOGHmJzuow9gKtBfmVFuRWmpFdYXH0mRgsQa1QKeqESVEvTIakCBkaRsoQqhDxMEsUMhHwLgEyYu/yptF4ROByoRGns/U4k6PHuVwDLuQZYLUDDSNuGV29MClqh0qREChEXIAAQRI7bHY77DYb7HY7bL//96//N4PwRpkVPVaW4T8do9GzdqCD6t7rFfjySB4ujj+NesGGW6QFYkAgBYTS3/8r+cv/L0WBIQjpGjVulMuQVmLG1SITUgqNSC40IkgmRNNoueMJu2WsAq3jFA7DposIEAH3ESAjdh9L6onHBJin2QPpWhzK0OFIpg7HMnUIUYocxtUqVoGmUTI0ChcjUglYLJY//tisVqepfX/egDnH9LDfqmQKAWx4t30apjXLd7pPiAIAcQggDnb8uVEZgPNFcpzLs+J0jh6nsvWw2YH28Qp0TFCic00VOiUonR+PWhIBIgAyYpoERMBJAozh7k7TYO91LfZf16ADY0yJSrSNlaJVtARhcrvDcK0Wi+Pp1lNXv580jq7Pjd7rqSEAofwPc07XBuNYrgqHc+Q4mKF3PD33qK1Cz9pq9K6rdjw900UEiEDVCZARV50V3clzAsxiqq1XKrAtVYPtqZWOxU731VWje00FOsSIILKZYDKZvE5p7Ga9Y8y9Q3Z5fWxIY1Fsi8e+nHDsSRdgV5oGRqsd/eupMCApEAMbBEAivPXEThcRIAJ/T4CMmGYGEfgXAiV6K9ZfqsDG5ApsuVKBwQ0CMaC+Gr1qShGtsMFkNMLqwutld8D3qRHfGYAoEJDF4nJFHLZnBOCXFK3jdf2QBgEY2igIwxoHOhaG0UUEiMDdBMiIaUYQgb8QsNrsWH2hHGvOl2PLlUqMaByIIQ3U6FdbCvHvT73MAiq2XKwx4juBMIvEHE/Lcdh8IwQbr1ix8XIFRjYJwgNNgjC6WRBb8JEOIuBzAmTEPk8BCWALgf03tPjhbBl+PFeGbrVUGN5QhcF1pBDbzTCbzWyR+T86WGnEf1UpiUC5PQ7rroVhzWWRY0Hb2OZBGNciGF1rqljLloQRAW8QICP2BmUag7UEmMMyvjtViu9Pl4J5yGXMYUSSDGESdpvvnUA5YcR3CpZGIcNYBz+mhGHlOQ0kIgEmtQrG5FYhCKZ9y6z9WSFhniNARuw5ttQziwkcz9Jj8YkSLD1RgvEtQzCuqQodYoQw6PWOPbxcujhnxLfhMiuxFXWwOycBy84DK8+VY0qbYDzaNgxtayi4lALSSgRcIkBG7BI+asw1AszCq6+PFTsOrXi0bQjGN5ZDLTLD7IPVzu5ix1kjvhOALB75ttpYciEYi06UoX64FFPbh2F441uHldBFBPyZABmxP2eXYvuDwJKTpfjicBGUUiEeaxOEEfUkMBgMHt3f6y38fmHEt2GJgwB5HaxIjcGCEwbozHY81TEMU9qEeAsnjUMEvE6AjNjryGlAbxL48kgxPj1UhPrhMjzeWo2usQKf7PX1ZMx+ZcR3glLUwfasmvj8pAipRUY81yUcT3a4VfKRLiLgTwTIiP0pmxTLHwQWHC3G3ANFaBYjx7TWarQMs/p8v6+n0uO3RnwbmCQCvxU1wicn5DifZ8BL3SIwtX2op3BSv0TA6wTIiL2OnAb0JIHlZ8owe18B6oTJ8HT7ALQKs7F665E7WPi9Ed+GJE/Eb0UN8NFhO66XmPBqj0hMbBnsDoTUBxHwKQEyYp/ip8HdRYA5cvLdPQUQCwV4sXMwOscARqPRXd2zuh/eGPHtLCgbYXtOPXxwQOsoQPFGz0j0q69mdY5IHBH4NwJkxDQ/OE2Aqe379u58nM01YEb3MAytK4Zep+N0TNUVzzsjZgAJZYCqGVZcTcA7e4rRKk6Omb2jHOUl6SICXCNARsy1jJHePwi8uTMfc/YX4q3ekZjeRgGtVsu5PcDuSCcvjfg2OHEooG6K94+G4K1dBZjRIwJv94lyB1bqgwh4jQAZsddQ00DuIrD2Yjle35HvqIc7o0sAQsQmR6lBvl68NuLbSZfFI8PcGG/uF4A5rOX9flEY0ZjOs+brzwTX4iYj5lrGeKw3u8KMV7blOVbOvt0rFN1j4XdbkZxJLxnxHdSUDbA5qx5m7NSgRawccwbEOMpV0kUE2EyAjJjN2SFtfxBYdLwEL/6Si6c7heGl9grefQf+t6lARvwXOgKp43X1G4drgNlH/tHAaDzalrY70a8T9hIgI2ZvbkgZgKxyM57dkou8SjM+uC8MDYPMsPD4NfTfTQoy4n/4UZEl4Eh5C7y4XYvYIAk+GRSDGkES+rkiAqwjQEbMupSQoNsEmD3B0zfn4NnO4XihnQIajYbg/A0BMuJ/mRZCJRDYDjMPBWH+4WLMHxKLCbT3mH6OWEaAjJhlCSE5gNlmx3825uD4TR0+HhCJFmFWmHiyJ9iZ/JMRV4GaqjH2FzXB9M0F6JCgxJdDYx17zukiAmwgQEbMhiyQhj8IHMrQYer6bHSrpcJH9wWhsrKSl1uSqjMlyIirSEsSCXtAO/xnO3AwXYsFw+LQOVFZxcZ0GxHwHAEyYs+xpZ6rSYB5dfjq9jx8dX8MhtcVQq/XV7MHft5ORlydvAsdr6qXpcRj6oYczO4fjemdqJBEdQjSve4nQEbsfqbUYzUJ2P9/Udaj67JwpdCILwZFIF5upAVZ1WBIRlwNWLdvVdTBJX1LPL6xFA0iZFg8sgboRbUTHKmJWwiQEbsFI3XiLIHkAiMeXpuFVsyez14BjtOx6KoeATLi6vH6425xIBDQHtO2S3E6x4BvR9VAo0g6ItNJmtTMBQJkxC7Ao6auEdiYXIGH1mRhZq9wTGokosM5nMRJRuwkuNvN1C0w/0Id/HdnPr5/oAaGNgp0sUNqTgSqR4CMuHq86G43Efj0UBHe31uIpcOj0T7C7Le1gt2E61+7ISN2A2V5TWzPb4NJa/Mxo2eEY8scXUTAWwTIiL1Fmsb5g8DzW3NxIF2LpcMiESGkV9GuTg0yYlcJ/t5eGoNUS2eMX1uCrjVV+HhQjJs6pm6IwL8TICOmGeJVAmN+zITRYsfSYREwasq9Ora/DkZG7MbMikOgV/fAuLU6yCUC/DgmwY2dU1dE4O8JkBHTzPAKgWKdFaN/yET9cCnm9QlGRUWFV8blwyBkxO7OsgAIG4Spv9hxtciENeMSEKoUuXsQ6o8I/EGAjJgmg8cJXC8xYeSKDAxuGIhXOqqgqaz0+Jh8GoCM2EPZDumDN35T4peUSqwdn4DaoVIPDUTd8p0AGTHfZ4CH42dKFg5fnoEnO4RhSlMxDHRIh9uJkxG7HemfHQZ1x9xTYfj6aDHWT0xE02i5BwejrvlKgIyYr5n3QtzMWdFDl2dgZu8ojKpjg9ls9sKo/BuCjNjDOVe3wtfJtTFrdz42TqqJtjUUHh6QuucbATJivmXcS/EeztBhyLJ0zBsQjQHxZthtNi+NzL9hyIi9kHN5bXx3vbWjJvbmh2qiYwKdUe0F6rwZgoyYN6n2XqCMCQ/6Lh2fDY5C31iT9wbm6UhkxF5KvCQMK272dpTm3DqZzNhL1HkxDBkxL9LsvSCZ19EDvk3HJ4PIhL1FnYzYW6QBCMRYkTsCz27JwbaHa9Frai+i9+ehyIj9Obteju1crgH9v72B9/tGYkAcPQl7Cz8ZsbdI/z6OUIrvsoZixo48bH+kFprRAi4vJ8D/hiMj9r+c+iSiayUm9F1yAy93i8DQRBNgZ2oq0eUNAmTE3qD8lzHEQfj6eh989Fshdk6pRVubfJACfxqSjNifsumjWJjDOnovvo6JLUMwKclG50Z7OQ9kxF4Gfns4aRTmJXfGijOl2PVobYTRoR8+SgT3hyUj5n4OfR5Br8U30DlRiWdbimiLkg+yQUbsA+i3h5TXxJsnm+NQuhZ7HqvtQyE0NJcJkBFzOXss0M6cHR2iEOGD7koYDAYWKOKfBDJiH+dc2QBP7quLYq0Fq8fR2dQ+zgYnhycj5mTa2CGaqaKUXmrCd0OCodPp2CGKhyrIiFmQdHULjNwYjfhgCT4dTFWbWJARTkkgI+ZUutgj9pODRfjxXBl+GR8Fi17DHmE8VEJGzI6km1Qd0W2FEqOaBuHFrlTPmB1Z4YYKMmJu5IlVKjcmV+Cxn7Ox66FYRIrpSdjXySEj9nUG/hz/mr0HunxnxRf3x2JkkyD2CCMlrCZARszq9LBPXHKBEZ0WXMPyUdFoG2pkn0AeKiIjZlHSBSLsKu2FYat0ODytDu0xZlFq2CyFjJjN2WGhtvZfXcPYpgEYlwTYrFYWKuSfJDJiluVcpMKCq12x6LQJR5+sA6lIwDKBJIdtBMiI2ZYRFut5ZF0WpEIB3u8mh8lEJ2exJVVkxGzJxB06pNGYfrg1SvU2LB8dz0KBJIlNBMiI2ZQNFmuZf7gYq8+XYfu4CGi1WhYr5Z80MmKW5lzdHD1XRWBQg0BavMXSFLFFFhkxWzLBYh2HMnTos+QGDj1aAzESWpzFtlSREbMtI3/quWrvjTaLjNgwMRE9a6vYK5SU+ZQAGbFP8bN/cLPNjlbz0/BCl1AMSrDS8ZUsTBkZMQuTcluSOBirsntg5p4ynH66LpQSIYvFkjRfESAj9hV5joz7+PpsSIQCvNdNQSdnsTRnZMQsTcxtWcokPHugPsoNVnw7qgbLxZI8XxAgI/YFdY6MufxMGeYdKMTBR2KgqazkiGr+ySQj5kDOg7qi7VIJpnUIwyNtQjggmCR6kwAZsTdpc2ism+VmNPvsKtaNjUMjNX0XZnPqyIjZnJ3ftQnlOKLriz7fFePCM/VQK1TKAdEk0VsEyIi9RZpj44xamYmmUTI81YIqKrE9dWTEbM/Q7/rkiXj/bEscz9I7Fm/RRQRuEyAjprnwPwQWHi8B81p669hw6GirEutnCBkx61P0p8CAtujxQxAebBbkeE1NFxFgCJAR0zy4i0BWuRmNPknFlgmxqK+isoZcmB5kxFzI0p8aTxn7o9vSSiQ/Xx+JwRJuiSe1HiFARuwRrNztdOyqm6gXKsHTLYS0VYkjaSQj5kiibsuURuHtM+1xudCEVWOpfjHHsucRuWTEHsHKzU5XnS/HnP2F2DMhjLYqcSiFA9bcOunszAN7OKSa51JVTdHy+wi82j3C8ZqaLn4TICPmd/7/iN5stSNpXio+GxiOtmF0jjQXpsXKSwa8d1gPm/2WWpHAhtmdruGxxvlckM97jdtLB+CpX3RIfSEJQqoLwev5QEbM6/T/Gfwr2/JQordidnc5zFTQgfWzokBnQ/vvyjCtfRR61gl06N17rQILjuXh+uSTiFHSP6ZYn0RFXTyyqz5iAiV4r28U6+WSQM8RICP2HFvO9Hw2x4BuC6/h/JPxkFupoAMbEycQCCAUCh1/LBDgiS1lKDaI8HL32Lvkztmfg2hlBVYO0UEq0AM2HWDV3fqvjepHsy23WeJ+qDu/EqefrodGkTK2ySM9XiJARuwl0GweZtjyDHSvpcKEJDusFgubpfq9NrFYDKlUiqvlAqQUm5FWbMb1UgsyykzIrrAgX2OB3mQDBMDIJqEY1zz8LiY/nCvCuosljv9NLhYgSi1GbKDEsTq3dqgY9YMNaBRaiWYhRRBaSgBLKYDf3237PV0WBiiLx4cX2uB0th6rx9HCLRZmyCuSyIi9gpm9g6y/VIFZewpwYHIUNBoNe4X6qTKRSIQKixjHcq04nmPGiSw9TmXrHScvNYmSIylChjphUoeRxgVJEK0WI0guwowdefjpfAU+GVzzLjLPbUnH6GaBeL9fNCoMVodxMwbOGPn1YhNSioy4lG9EcoEBreMUaFdDjk5xZnSL06GGsgQwFwHmQj+lzdKwgnuh4QIbPh4cgwH1A1gqkmR5kgAZsSfpcqDvVp+nYUaPcHSLNMJms3FAMbclMsYrkUpxvtCGX68bseuazmGKzBuJLjVV6JCgRJs4BVTSe1fpSZidgoRgGYY2unV28cbkUmSWGZH5atI9IRktdofhH7upA1Pmcv91jcPo+9ULwMDaBnSPzgIMNwCb/p590Q0uEpBGYeXN7lhwtBgHp9ZxsTNqzkUCZMRczJqbNH99rASbLldg1fAQ6HR0nrSbsP5tNzKZDFcrhNiQYsC6ixUQC4HBDQMdT0A9XKhT22vRDZzLvXXwSvMYOfY8VsvpMI5k6rAjtRJbrlQ6nqRHNlZhdJIGncLTAeNNp/ulhlUgENQFPVbIMaVtKCa2DK5CA7rFnwiQEftTNqsZS80Pr+DbETFoSEUdqkmuarczC6wkMgV+umLCyvOVuFlmwpjmwXigaZDjtTCbr8sFRqy9WI5V58ogFwsxqYUEUxoVQG27AVjK2Cydm9rEIdhe0gcv/FKAS8/V52YMpNppAmTETqPjdsOPfivE6RwDFvRT0+Edbk4l8/q5yCTBt+f1WHyyDD1rq/BQ6xDc3/DWNiOuXbvTKvHtqTKsu1iOqe3D8GTzYtSTXwIs5VwLhd16A9phyLpgdEhUoXm0HJFqMdrVYPc/2NgNlDvqyIi5kyu3KTVZ7YiffQWbxsUiUU6vpN0FllntfFMnxoKTGnx3uhRPdgjD1PahqB/uH9tSMsvM+PpYMb44UowHmgTghTZFaKS4QNui3DWBRCqM39MJay9q0TpOhUKtGTEBYvw0LgHRAWJ3jUL9sJAAGTELk+JpSR/uL8SlfAM+7a2EiQ7vcBm3RCJBhV2OeUcq8N2pUjzfJRzPdglHqELkct9s7EBjtOGTQ0WYe6AI45sp8VrbXMSLLrBRKqc0LbwYha+SG+CVHglQS2/NnVXni1GsM2L7w3evjudUYCT2ngTIiO+JyL9uYI5DjPvgMn4eE41aCqqu5Gp2VSoVPj1pwDt7CvBc53C80iPCbw34r6zKDVbM3lfoMOT/9lDhzbY3AH2aq0h5277Lupa4r0Fdx9PwndfDa6/hzPS6iA+iSk3+OjnIiP01s/8Q12eHisCsjv2qr4qehl3IPfMUvDtLgLf2FKNVnAJv9Y70m1fQ1cVytdiEmbvyHYdSvN9LjOHxFwFTXnW74f39TX9ogykd6qJOqPwuFs9sTseWyYl08pYfzxAyYj9O7t+FVm9uChYOjUJDNe0PdTb1RpESb+2vwMlsAz7oF4UhHF2E5Wz8/9SO2Qr32vY8xwKjud2yEGaj19XVYfz0/jrIsyZhUqvIP5pdytdj/uFc5MxoUJ2u6F6OESAj5ljCXJG7/EwZVp4pw+qRIdDTvuFqo2QWY23PsOPF7YWY2DIEHw6IrnYffGjAFBBZdqYUn/UFRsefpENBqpj0Ir0Ynde1RFJkCJrFBCKv0oxV54vwzfA4jG9Be4uriJGTt5ERczJtzonu/PU1vNAlDJ3DDbDb6Xzh6lBUq9V4Y78G21Iq8fn9sehbT12d5ry7d2eaBtM35aBPHQnmd71CB4JUcQZozCLMOx2DY4WRMArCoDFZcezJulVsTbdxlQAZMVczV03de69p8MyWXByZEoPKyspqtubv7WKJBPlmOaZuKkDtUCkWDIuFUnLv4yf5S+zPyA0WO57ckI3LhUYs7leKxorThKU6BEL6ovZ8I1aNjUe7eGV1WtK9HCNARsyxhDkrd/zqm2gfr8S4ejZYqMJSlTAyZ0IfzBPh4XU5eKNXpGNbEl3VJ/D54WJHkYpvh0owqsZpwFpR/U742EJRBx+cbYYbJUYsHFGDjwR4EzMZMQ9SnV1hRt2PUpD1Um2YtXQaUlVSznwPXnHF7qhMtWx0PAYmUVWcqnD7p3t2pWkw6aebeL6TGi82OUkVnqoEU4AC5UjEfJiNwjcb8WZbXJXQ+NlNZMR+ltC/C+e9vQXIKjfjg+5KOs6yCvlmTHjeSTO2pFTixzEJtG2kCsyqcsv1EhPGrbqJzgkSzOt4HjDlVKUZv+8JaI3J26LQLEaG57tE8JuFH0dPRuzHyb0dWtK8VCwZHo26Ci0PonUtRMaE/3vQ6PiuuXZ8AkL89HQs1yg531pvtmH0D5mIUAmxtCeZ8T1JioOxr3KgY33Huen17nk73cBNAmTE3MxblVXvuKrBf3/Nw65JUdBqNFVux8cbGRN+eZ8ehTorNkxIhEDARwreiZl5MmbW7f/Y5xw9Gd8LeXBvtFhkw6eDY10qmXmvYejvfUeAjNh37L0y8uQ1WWgZK3cs0rJarV4Zk4uD3DbhMoPN8SRMl+cJPLQmC0aLDav60pPxv9KW18RHF1oitciIRbRoy/MT0wcjkBH7ALq3hmS2jwS/fQkp0xMhs9DT8D9xv/06OqvCjA0TE72VHhoHwITVNyESCvB9r7P0ZPwvMyJbOhQN5heh9K1GEAvpVY2//fCQEftbRu+IZ9npUvx8qQJLB6rpXOl/yDNTO/jTs3Ycy9Rh55Ra9DraBz8Pw5ZnIDFYgs86HKAax//EX90CQ36OxJjmwXTKlg/mqKeHJCP2NGEf9n//sgyMaqxG31iTD1Wwe+g1N6RYcrIEex+rTQuzfJQqs9WOnouuY2CDQMxIWu8jFSwfVhSAZVl9sf6SBuvprQ3Lk1V9eWTE1WfGiRYleiui372MvJdrwqSjk7T+LmmHC6R4fFM+DjxRBw0jZZzIq7+KvFluRtdvruP9XlKMi9vpr2G6FJdO1RuBH+pR+EZD+kejSyTZ15iMmH05cYuib0+WYltqJRYOCKC9w39DNMcgwX3LC7DiQTqswy0Tzg2dHEjXoveiGzg6WY9W6jNu6NHPulA2xOitiehfPwCPtAnxs+D4HQ4ZsZ/mf/jyDIxsEuh4LW2z2fw0SufCYhZnDV1bjuGNA+nYSucQeqzVwuMl+PpYCU6MT4fIeN1j43CyY3EwVmb3xZoL5bSokJMJ/GfRZMR+llAmHGa1dMBbl5D9Sh3YtGV+GKHzITGLs947ZkGpwYbvH6Dze50n6bmWTKEIiw1Y2O0EYC7w3EAc7LkyYCiC3y9A5duNqfgIB/P3T5LJiP0ombdDYVZKLzxWjLUPhENDh3jcleHdORLM2leCM9Pr0i8yFs/9lvOv4rmOMkxK2E/1jO/MU0A7DFobjMmtQ/BA0yAWZ5CkVYcAGXF1aHHk3sfXZzvOR56YBJjNZo6o9rxMk1iJ9oty8P0D8VRP2PO4XRqB+V48dFkGLkyTI86yy6W+/KqxLA5fpHTAmRw9loykNzr+klsyYn/J5B1x1PzwCrY+lIAwO1Vauo1FoVTimV8rERUgxof9o/0w6/4X0n935iOt2IQf+qUChmv+F6CTEV0VP4iei3OR9VoDJ3ugZmwjQEbMtoy4qOd8rgGjfsjEuSfjUV5G34cZnEKRCPvzpJi1pxAXnqWD812cYl5tzryifq2LFKNjdnh1XFYPFtwbjb+2Ospzto5TsFoqiasaATLiqnHizF2fHCxynEk7u4cKer2eM7o9KVQdEIBW3+Tgk0ExGNSA6gp7krW7+96WUonpm3Nw9bFCQJfs7u652Z8iCdMP1EONQAle7k6lEbmZxLtVkxH7QxYBHM/SY3eaBivOlOHh1iGYlGSlbUu/Pw1/cc6GjDILrZLm6Fyf9NNN1Amx462muwE7rXmAUI4NxcPwzbESbHu4JkezSrLvJEBG7AfzYdbuAnx1tBhdawY6ti79dqMCL7SX4/EW9Nqq2KpAky9v4vrLSagVIvWDbPMvhGvFJiR9nIqFA02w6G6iWbgOHaL5fVpcqep+xM0thm5WY/5NCD+MmIyY40k9lKHDAysz8eGABATLxY5ocipMeGFrBraNCUK9EBHHI3RePvNt+PWDJkSpJXi3b5TzHVFLnxJIKTSi56IbCFOKkRAkQnK+Fl1jS7CszxWf6vLp4OpWaPt9MD4dEovOiUqfSqHBXSdARuw6Q5/28NaufKQWWjGuRfhdOhYey0OHaAumNOfvU3GGXoYBK/KQ+WoDqKVCn+aJBneeQLdvriMpQoX7G/55rOOcfem4PyEVL7XKcb5jLreUhOPZox0RGyjGy93oOzGXU8loJyPmeAZn7srHlUIrxv/FiL85lodO0RY8wlMjZp6GX/nNiLphMrzeM5LjWeavfKYYROvP07BkZJ27IFzK12Ht2TScfPA0b+Gszh+G1Rf1+HkC1dDm+iQgI+Z4Bg9n6DByZSZm909AqOLWq+lsx6vpdOwYE4y6PH01nW+Wo+vZSlgBAAAgAElEQVTSHOTOaAgVPQ1zdpYz+4h7LLyOBcNq3xVDWrEBS46l4eK4k5yNzVXh6YJe6PytBdm0n9hVlD5vT0bs8xS4LuCdPQWYf6gYHRMDIBQAu9PK8UoHBR7l6WIt5mn4g+MWyMVCfECHd7g+wXzcQ9K8VIxqGo4O8eo/lCw+not6ylTM7XLDx+p8OLy6JWp8EYCDU2ujJi1E9GEiXB+ajNh1hqzoYd6BIiw+UYIJTZXoHAM0COPvIi2RQo1an2Ti4rP16BcUK2anayK2p1bi/mUZGNIwxLHw7thNDUR2LX4bfgxyEY8ri8kTMXRzA0xqFYyRTejcaddmmW9bkxH7lr/bRmcWbdnswHOtJTAZjW7rl4sdrbkuwqFMA1aNTeCifNL8NwSul5iw/EwZssvNOJmtx9TWQjxei+dnUIsCMPN8L1jtwDt9aFcAl39wyIi5nL07tA9bnoGJLYPRNcLA64M8JBIJBv1Ujrd6R2JAEp2i5SfT+64wtl6pxPv7CnDogcuAiaerpn8nsr54FL49XYlNk2jBFpfnOhkxl7N3h/bac1Kw7eFEBFlK/SQi58JI08oweX0h0l5Kcq4DasUJAnU+SsGaEVa0Uh7khF5PiUwTDELfZRrHgTV0cZcAGTF3c/eH8nKDFXEfXEHJ6/VQUlzsBxE5H8LHZ+wQi4R4vx9VWHKeIvtbvv5rPixWCz5svQ+watkv2FMKg7pANduOvNcbIkBGe+U9hdnT/ZIRe5qwF/o/mqlzHIy/b3IMKioqvDAiO4cQi8XovKwUP4yhqjTszJD7VJ1lqoytyEDaE6WA9rz7OuZaT8pGaLM8Gl8NjUW7eDphi2vpu62XjJirmbtD93enSrHnmgZf9AuETqfzg4icC+FqpRSPbynG5efrO9cBteIUgWafXcXXgxXopPyFU7rdKlYajfG7WqJ//QDHGhG6uEmAjJibebtL9YwdeY5DK6Y1E8FkMvlBRM6F8PVFQGMG5g6Mca4DasUpAq/vyAMEwHvNfwVsBk5pd5tYgQQzLw507JiYRSun3YbV2x2REXubuAfGG/1DpmMfYY8oA+w2fu2rzNXY8N8DOuy8YQQTetdaKvw4Nh6RqlunjNHlvwQOpGvx3JZcnBx3FTDe9N9A7xHZipwh2JZmwcoH43nLgOuBkxFzPYMAWn+Rhq/uj0aihH+l4XqsLEfb+CDHYQ/MU8HG5BKkFulw6um6fpBZCuFeBEJnJePiY3rE4tS9bvXbvz+suQ8v7LLjyLS7z+P224D9MDAyYj9Iatg7yTj/VE2IDOV+EE3VQ1iVbMDPacBL3eLuavT+vmw82zkUDzaj04aqTpObd45YkYEHGpgxNm4PNwNwg+pstEXbb+XImdHQDb1RF74gQEbsC+puHLPCaEPc+5eR93JNVPJsxfQHR3QotSjxQNOwu4iuPFuEptFiqrrkxnnG1q4+PliE68U6fNFuO1slel6XvA6kc6OgmdUYUpHA8+PRCG4nQEbsdqTe7TC5wIiRKzJw/NFoaLX82k+5OtmAdVeBl7rTE7F3Zx17RjucqcMzm3JwgimHaCljjzBvKpFGodaSBtj9aC3UDpV6c2Qay00EyIjdBNJX3exK02D2vkKsGxUCvV7vKxk+G7fXD+VoVSMIgxuEwG63Y+PlUqQV63DyKfpG7LOkeHFgs9UO6RsXYXqpGBJjqhdHZtFQ4hB0XtcKcwbEoHMi7SVmUWaqLIWMuMqo2HnjijNlYKrTfN5XDaOBf1s48rQ2vLLfgD3X9ZCJBRjaKBCfDY5BOK2aZueE9YCqFvOvYskgE1orD3mgdw50KVJj5K+dMa4FVWHiQLb+ViIZMVcz97vujw8UIavCjDc6SHm7h3hfngSrLmqxYSIdfM/x6eyU/Amrb6JvLRsmxe9wqj3nGwllmHrkPrSIUWBq+1DOh8PHAMiIOZ7113bkIVAmwmONAYvFwvFonJO/OFngOMhjdn86X9o5gtxu9c6eAhhMRrzXfBu3A3FavQBvXLgfcrEAb/SKdLoXaug7AmTEvmPvlpGfWJ+NVnEKDE8087b84YxDVse3sSlt6WnALZOKY538eK4MG5MrsKoHf1dOf5w2DFkVVnw8iE6V49j0dcglI+Zi1u7Q/OCPmRjZOAjdI/WOxUp8u5hCD6M3VOL1XpHoXUfNt/ApXgDMyukXtubiyMijvK3EtDRrKA5lmrFkZA2aExwkQEbMwaTdKXnAt+mY3ikMLQM1HI/EOfkyuRztlxRgy+SaqB8uc64TasVpApllZnT5+hoyH0sBTPmcjsVZ8WsLhmD1RTPWjE9wtgtq50MCZMQ+hO+Oobt+cx3v9YlAfQU/jVilViN2XiZyXqN6rO6YT1zsw2ixI3DmJRhfyAMM17kYgsuat5cOwmfHzNj2cE2X+6IOvE+AjNj7zN06YuvP0/D10CjES/hpxDJ1EGLnXIf+nSZu5UqdcYsAY8TZT1UiwMzP2sS/afrhzb1W7H+8NrcSR2odBMiIOT4RGn2Sih9HxyJKyL+CD0zqTLIgtP86A7l0zi7HZ7Jr8uNnX8GRh8yogSOudcTR1sd19+HpHXYce5IKP3AxhWTEXMzaHZrrzk3BpnGxCBXw84m4GAEYtjIbV19M4ngmSb4rBBrMS8XGMUIkCflZ/OGsoQce3izAmen1XMFIbX1EgIzYR+DdNWzNOSnYMTEGQeDXOdO3+eWYVZi8Ph/nn6FfQO6aU1zsp9lnV7FiuAzNJPzcwnTR2BljN0hx4Vn6OeDi/CUj5mLW7tCc8OEV7JwYjSAB/86ZZjBkGJWYtrkQp6n+MMdnsmvyW36ehm+HCNFCtsu1jjjaOtnYHg+sV+DSc/U5GgG/ZZMRczz/vDdigwLTthSREXN8Hrsqnzlv+vv7bWgu2+9qV5xsn2xshwfWK8mIOZk9WqzF0bT9KbvWnBRsmxiDYJ6+ms4yKfHw+gJ6Jcf5mexaAI0/ScWa4WY0kvGz8AO9mnZt/vi6NT0R+zoDLo5fb24KNoyNQZiQn9+Ii6xKDF+VR4u1XJxHXG9e+6MU7B6rRy3Rca6H4pT+s4aeeHgzaLGWU/R834iM2Pc5cEkB8ySwYlQ0YsT8NGK9SI1Oi7No+5JLs4j7jSPevYzkxzSIsJ3hfjBORHBc3xdPb7fS9iUn2LGhCRkxG7LggobWX6ThqyGRSJTy04ilygDEzk2HgQ70cGEWcb+p5PWL0L1YBokhmfvBOBHBb5qBeHOviQ70cIIdG5qQEbMhCy5oYI64nNU7DA1VOhd64W7TgIAAxMzNQNarDRAoF3E3EFLuNIFSvRV1PkpByfR8QH/V6X643HB72VB8dlRPR1xyNIlkxBxN3G3ZA79Lx5PtgtEmhJ/bl9QBAWj9TQ42TkpEgwgq+sDx6eyU/OQCI0atyEDywzcAQ4ZTfXC90drCEVh9QUdFHziaSDJijibutuwxP2ZiaMMA9IwycDwS5+SrVCoM/6kYr/SIQJ+6VAbROYrcbvXrVQ0++q0QO4ddAkw53A7GSfVLs0fhYIYOS6kMopMEfduMjNi3/F0efdqGbDSLlmN4osnlvrjYgVQqxcv79GifoMRjbUO5GAJpdpHAwuMlOJGlx6LOOwEbD38OBFJ8nDYYWeVmfDwoxkWa1NwXBMiIfUHdjWO+/ms+lBIBpjSwurFX7nQlEAiw9IoIZXorPhwQzR3hpNRtBF7ZlodguRmvNdjmtj451ZEoAG+c7QW5WIA3ekVySjqJvUWAjJjjM+HTQ0VILzVjRlshbDYbx6NxTv6BAhlWnKt0fCemi38Ehi3PwKQmRoyI3se/4JmIJeGYdrA9mscoMLU9vRXi4iQgI+Zi1u7Q/MO5Mmy5XInPeslgtfLzqTjfosTIVXlIe4kqMHF8OjslnznUZvOoCjSQ8XMPMWRxGPlLE4xrEYyRTYKcYkiNfEuAjNi3/F0efe91LWbtzseaYQGwWCwu98fFDhRKJeI/yUL6Kw0QqqAtTFzMobOayw1WxL5/Bdrnsni7Yhry2ui8uhbmDIhB50SlsyipnQ8JkBH7EL47hk4tMmLw9xk4MjkMZhMPF6owb+YkEoxaX4HXekSibz1aOe2OecWVPvZc0+CtXQU4MPw4YK3gimz36lQ2RK1vIrH70VqoHSp1b9/Um1cIkBF7BbPnBtGZbQiblYzc5+NgMPBzCxND95OzAqhlQrxJi1U8N9lY2PPsfYUo1OgxrzU/6xA7UqJuAelsJTSzGkMqErAwSyTpXgTIiO9FiAN/H/XeZRx+JAYq8PNQDyZFhwul+OZkBXY8UosDGSOJ7iIw5Pt0TG5mw8hoftYhZjhmC7ug7RIBcmY0dBdW6sfLBMiIvQzcE8O1/+oa5vQJRZKav0/ENpkatT/JgH5WEwjoocAT04yVfQbNvISrT1oQaT3GSn3eEHVYOwAv7DThyLQ63hiOxvAAATJiD0D1dpdjV93EwHpK9Inl5zdihrdCocDg1SX4b69I9KHvxN6egj4Z70C6Fs9vycWJcVcB402faGDDoCtyR2DbVT1WPhjPBjmkwQkCZMROQGNbkzd35kMsBJ5oxM99xEw+RCIRvr5gR5nBhnl0uhDbpqhH9Lzxaz7sVgPea7HDI/1zolORGjPP94bNDszqE8UJySTyfwmQEfvBrFh2uhTMebuf9OTvXmImjdf1CjyyoQBXnq/vB1mlEO5FoNXnaZjfR4cuQUfvdav//r0sAeN/bYz+SQGY2DLYf+P088jIiP0gwcdv6vDkxhzsHBcKo9HoBxE5F4JMLkenbwuxbHQ82tZQONcJteIEgeQCA/p/m47MR9N4W+jBkSh1c7T+PgxfD4ujOc+Jmfv3IsmIOZy829IrjTYwK6fzX4yHVqv1g4icD2H+OcBqF9C5084j5ETLWXsKUKLR4NO2/F0t7UhUcE8oPzCh4PWGju17dHGTABkxN/P2P6qZwujrx0QjUqzzk4icCyNdJ8WYtYWOU7bo8l8CTT69ioX9tegUdNx/g6xCZKkYigErynCNjnetAi323kJGzN7cVEsZc/D92KZqdI/i78ppBphYLMbwnyvxUrdw3N8wsFoM6WZuEGCOdX1uSw7Ojr8MmPK4IdpDKtcWP4iVZ8qwfiIVPPEQYq90S0bsFcyeH2TmrnxYbHY81dTu+cFYPsLPN4TYfd2AdRPolxPLU+WUvMlrstAs0oLn6//qVHu/aSQOwZtnukH0/2+kZ95HK6a5nFcyYi5n7w7tG5MrwBRI/3aAgrflEG/jkMgUqPdFDo4+WQf1w2V+kmEKgyGQW2lBwuwrKHzOiGDzKX5DUdTBoA118Hi7UAxtRG9/uDwZyIi5nL07tGeVm9HmizQkT42EiafFH27jEAgE+PiMHWYb8DHtKfaTGX4rjLd25aNIY8SXnX4DrPxeD4GAtoj+TI6TT9VFjSCJX+WZb8GQEftRxhM/vIKND0YgWsbv78RMSstsCjRfkIXcGQ0RqqTSiP4wzU1WO2Lfv4z9EwxoLD/pDyG5FEOavQ96LzcigxYmusSRDY3JiNmQBTdpGP1DJgbUlWNAvNVNPXK3G6Y04usHjIhUi+nEIe6m8S7lc34rxPlcLVb0PEhPwwBW5A7Bpitm/DQuwU8yzN8wyIj9KPefHCxCWrERb7aj/YRMWvPMcnRZkoPMVxsgVEFPxVye6kaLHQkfXsG2B/VopaKnYQhl+M/RPqgbJsVzXcK5nFrSDoCM2I+mAXPC1uPrs7F7XAjMZrMfReZcKMy34llHLVDLxHTAh3MIWdPq7d0FyCjVYWk3ehp2JEVRFy2WxWPhiBpoR6fIsWaeOiuEjNhZcixtF/R2Ms5OjYPCxvOFLL/np8wiRbNvcnHx2Xq0gpqlc/Zesm6Wm1F7TgouP2FCXQk9DTO8CiQ9Uf9LM8reanQvfPT3HCBARsyBJFVH4v3LmIM9AtAzmr9nTv+VF1OV6WqplcrEVWcisejeKeuyEK0G3mu5j74N/56XnwpGYOU5LTZOor3yLJqqTkshI3YaHTsbMt+JU4uMmNVJAquVFm0xWZJKpej8fTHmDIjGEDpti50T9x9U7UitdBQ0SX1CA5GW5/uGbzOSRmHagTZICpfhWfo+zKn5/E9iyYj9Io1/BnE+14BRP2TixJRI6PV6P4vO+XD25ojw3oFyxytqurhDoOX8q3i1sxgPxu7kjmhPKw1ojXpfqx0nxzWLlnt6NOrfCwTIiL0A2dtD1JqTgp/HRCNGQt+Jb7MXCoV4ab8J0QESWrjl7Qnp5HgzduQhs8yEFb1PAeZCJ3vxv2bJtsEYvLIS119O8r/geBoRGbEfJn7q+mzUD5diXF2LH0bnfEgGgRwdl+Zh2QPx6FNP7XxH1NLjBHanVWLc6ixceKQCkTjn8fE4M4AoAB+n9nF8fmJqENPlHwTIiP0jj3dFsSG5Al8dKcbq4UEwGmnR1p1w9uRKMGtvCU5PrwulhPZbs2X6T1h9E7+kaKA32xCuFDkKmHzan3klvZctEtmhQ5mEPmsT8FTHMDpfmh0ZcYsKMmK3YGRXJ2arHeq3LuHaMwkQW7TsEudjNcyJW7OOmFBmsOH7B2r4WA0NzxDotzQdVwqNeKJdFGoESXEyS4vPj+Th2z7XMblhPkG6g0CxrCfiPjFC83ZjiIUCYuMnBMiI/SSRfw1j1MpMDKyvxMAadLDHX9koFAoMXl2C4Y0D8TytOvXpT4DFBijevIgvh9ZCTMCfhQu2ppRhZ0ourk065lN9rBpcIMJ3Wfdja4oea8bTsZasyo2LYsiIXQTI1ubLTpeCeUW9sJ8SFgt9K/5rnpjjL3t9l4sVD8ZjYFIAW9Po97q2plSCqS+8dGSdu2K9WW7Ca9szUP7EIb9nUOUAZQkYvrUhRjYJwoSWwVVuRjeynwAZMftz5JTCSqMNgTMvIev5eIgstI3p7yAeKpTi8Y35OPBEHTSKpLrFTk00FxtlVzD1hS/jxzH1oLjjm/2B9Er8cCYPWQ+TEd9GXC7rgJC5AlTMbAy1lNY3uDj1WNWcjJhV6XCvGOb1dL+6CgxJoCfifyK7+poYS0+VYe/jtakwhHunX5V7a/rpVaikYjzVMRpBchGSC/R4b282QhQiZEwXAmW0YIuBuTRzALZds2MNVVuq8tziyo1kxFzJlBM6V50vx7JTpVg5NJBWT/8DP6YwxPzzwNFMPXZNqQUBrX9xYqa51uS+JTcci7VyKyyQiwWOHNxXS45DWSaoJEJcfCoY6oqNrg3C9dbSWAzY1AQPtw7B6GZBXI+G9P+FABmxH08Jux0InpWME0/EI9Cu8eNIXQuNWUn91mETssrN2DCRzu51jWb1Wg9fnoGYADFmdhTDZrMhtdiC+mFiRydyuRw9lzNHtpqwfHQkRkTtASzl1RvAT+7OQFc0X2inIg9+ks+/hkFG7KeJvR0Wc7hHrVAppjQCLdr6l1wzK6mf361BhcFGK1K99DMx+odMqKRCzOkm/cdz0cUSCZ7cocXaixV4oWsYPup8DdBd9pJClgwjUmN2ci9klFmxgA7xYElS3CuDjNi9PFnX2283tHhqUw4OT4mBprKSdfrYJEilUuGZXytQbrA6zvGly3MERq7IRKBciDndZbDeY1U/8/lgySU7/ru7GL3rqrFjjAEo/81z4tjWs7o5mi4NxVdDY9G1popt6kiPGwiQEbsBItu7YA7O/2hAFJoG6GBn3lfT9Y8EmEpNMw4YkF5qxtpxCVDLaHWqO6eLxmhzFCWpGSzBu11lsJirvs/9SoUUI1bnI1QpQtr0IKB4kzulsbavPRWD8cIOLc5Mp4IlrE2Si8LIiF0EyIXmTGnEs7kGfN43ADodFYK4V85EYjE+OmnB3uta/DgmAXXDpPdqQn9fBQJpxSaMXZWJXrXVeLmtGOZqmPDt7plPCJ2+LUBmuRlrxkSif8g2wGaowugcvUVeCw/taogWMXI8R4fPcDSJ95ZNRnxvRpy/o0xvRfi7l5H+Yh2IDWWcj8cbAQiEQnx/2Y5PD5di+eh4xytRupwnsCtNg0k/3cQLXSMwuSGcMuHbozOL66b8osGmK5V4vWc43mmbDOivOS+OxS0Lpb0RPU+HojcbObZz0eWfBMiI/TOv/xPV4+uzUTNEimnNRLSVqRo5350jwuMbCzFnQDT+0zGsGi3p1tsEvjxSjFe252HxsGj0iDa5BQxT1vKLc1a8t68YA5MCsXlUJVBx2C19s6YTcShmX+qOayVGLBpB56KzJi8eEEJG7AGobOzyRJYezCrV5KcTUF5GT8XVyVGGXobp20rQLEaBBcNi6bD9KsJjKihN25CD83kGfNonELXU7j9Y5nSJBGPX5CM2UILLT6mB4i1VVMeB2wLaou4CJVaMiUeHeCUHBJNEZwmQETtLjoPt+i294TijdkANC21lqmb+lCoVXt2rwYEbWnx+fyx61KbVq/+GkPm+Pn1TDrrUVODdLnKXXkXfK1VKpRJtFuejQGPBlgkR6KJcf68m7P97gRg/5g7AktMGx0EzdPk3ATJi/87vXdGtv1SBuQcKsWNCFG1lciLvcoUCm69Z8fwv+Xi8fRje6xvlRC/+32TGjjwsOlGKOX3DMDDB5pWV+sxq9/GbKvDrVQ3e6ROBGc2OA6Y87sJWJqH76ng83TEMo5rSSVrcTWTVlJMRV42T39zV6vM0vHNfONqEGLzyC9JvwP0eCLOISwM53tpXgQt5BrzfLxqDGvxZvelasQmnc/QIU4rQqw6/FnhtuVIJxoSbx8jxVlc11PDuamaRSISPTpgx92AJRjQJwtqhxUDlCU5OwV1lffDcDgsuPEtbljiZwGqKJiOuJjCu3770ZCnWXSzHj8NDaCuTC8lkTnz6NcOOt/eVol0NBf57XxSWnizBV0dL0DJGiVK9FXbYsHpsAhr6eWWnq0VGvL27ACez9ZjVOxz3xQMmo9EFuq41PVggxuSfC1A7VIrzU+VAyTbXOvR2a2kMhv7SzFGe84l2od4encbzAQEyYh9A9/WQ9eem4OthMWispgM+XM2FTC7HpycMjtW7zKr0d/rGQy29tc1k65VSnM7R4Ph/7q616+qYbGlforfiw32FYPapM9uInmurYM0/7sQyFdotzkWF0Yqdk8PRUryBLdjuqeNIZVeM2yDEjZeT7nkv3eAfBMiI/SOP1Yriq6PF2HlVg2XDQqHVUDGIasH7h5vHbNKiQ2IIOif++ZqauXX65hvYNCkRTaPl7hiGFX0wBvzZoSLMO1CESS2DML2tCiEiI+s+dchkMoz6uQy/3dBhzoAIPFd/F2DVsoLhP4qQxWH09qbonKjEM53D2a2V1LmNABmx21Byq6O6H6Vg0YhYNAnQ/+OB+9yKyLdqh62rwJDGUWgWffc2k5e3ZeDbUXHokMD97SfMK+ivj5Xgy6PFeKhlMJ5opUCc3Mw6A75zJojFYsw6bMTnR0sxvkUwVvTPBHSXfDtZ/mX0I9o+eHCtEZmvNmCtRhLmfgJkxO5nyokemV+oW69UYNXIcFRSMQiXczbvmA6XSiWY1iH6j75SiwyYsSMTQxoGYnLrEAy+Y1GXywN6sYPNlyvw3eky7LmmwWNtQvBQMzkiJCZH2UIuXEzRiF+zRHhiUz4aRspx6lERULqTfdIV9TByS210r63G9E50eAz7EuQ5RWTEnmPL+p4bf5KKuQNj0DbUQPuKXcyWzQ7cv7YCQQoZWsapUayz4OeLxXi3VzCEIjF+uKBxFL4f0zzIsR2lVazCxRE925w5AGbtxXKsPleG+GApxjcPxJiGMpgMOs4Y8F8JGUVKdFmaC5PVjgOPhqG+jU3fjYXYUzEAUzdrkPoifRv27OxmX+9kxOzLidcULT9ThsUnSrBtQjQqyvlZcN3dsBee1eNUnhVhcgFGNpChdfStIvfM+cgpZUJsvGrEz5cqIBMLHU/I/esHsOJwEOYfEsx50DtSK7H1SiUEAmBYQzXury9HUrAdJpN7jqZ0N+/q9sfsBR+yqhjHsvT4fHAEnkjcDIAFT/aqZuizJgpjmwfjkTYh1Q2L7uc4ATJijifQVfldv7mOJ9qHYkC8FWY/+WXrKhNPtmdek8rlclwoFuDX6wbsuKrB5QIDutdSoUtNleMow9Y1FFBLPVt+sURndWw3Opqpw6EMLfbf0KJtDSV615ajd6IUDUPsfvuWhPlH0Wu/6bHoRJnD9Jb0ugQYMjyZ9n/vW6TCTzl9MO9wJY496Z8r7H0HlxsjkxFzI08eU7k9tRLPbsnF2WnxKKMzqD3G+e86ZgyB+VNmFuJwlgnHsow4nqXHqWw9aoVI0ThKjqRwKeqEyZAQLEGNIAmi1OIqV+Fh9jLnVVpws9yM9FITmMNGrhQacTHfgEKtBa3jFI490O1iJWgbJYAM7F545c7kMEUj1l8Hpm8tRKs4BY48ZATKD7pziKr3FdgBTRcp8H6/KMd6Arr4R4CMmH85/5+Ix/yYieYxCkylykw+nw3MQSESsRipZXZcLbHiWqkV10vNyCwzI7vCjPxKCypNNgTLhY6nZrlYCLFI4NBtsdphsNigMdlQZrAhQCZEtFrsMPDEYAlqBotRN0SE+qFC1AoUOJ54rVarz2P2pYBSmwK9vs+FUACceDwUsaaN3pUjicDc5C44kqnDugmJ3h2bRmMNATJi1qTCd0KYp6Tmn13Fpem1oLZW+E4Ijfy3BJijG0ViMZjX2swfm12ASpMdOrMdRitgtQPM0ZuMISvEQqikQqjENsBmhdVyq8AHV1Y4+2IKKJRK9F1RhHN5eiwaFomJsd5bxJUr6oG6X5hx9Mk6frXX3Bd55PKYZMRczp4btb+5Mx83y8z4tI8aBr3ejT1TV0SA/QSYohHP7tZi+ZlyPNk+FF92PgJYSjwrXJaAR/c2QYRKjA/6/7ntzbODUu9sJEBGzMas+EhT0rxUzOkXgfZh3j2s30fh0rBE4C4CzJuHlSk2vLy9CB0Tldg/tgTQnPPgs4YAABFsSURBVPYYpe0lffGfX4xIeaE+1bj2GGVudExGzI08eUUls2901u4CHHo4Cloty48C9AoRGoSPBLKMcgxckQeFRIALU9UI1P3ifgzKBmi1LBavdI/Ag82ozKH7AXOrRzJibuXL42rHr76J2iESPNtaQtuZPE6bBmArAaVKhe7fFyCl0IjloyIwMsKN343FoZh5tiNSiqz4cWwCWxGQLi8SICP2ImwuDMWszG30cSq2TopHXQU9FXMhZ6TRMwSYohHTtmuw+kI5XugShrmtdwB2s8uDndD3Rc/vtUh+rr5jWxpdRICMmObA/xBYeLwEy06XYseEKDqHmuYHrwkwRSMWX7Dijd1F6FlbhZ0jMwB9qvNMAtqi28ogjGsRjKntqdaw8yD9qyUZsX/l023RjFqZiWbRcjzdSgKjgRZvuQ0sdcQ5AsyWsRSNDMN+yEWoQoTUp4QQlu2tfhzy2njnTDOcydHjZ9ozXH1+ftyCjNiPk+tKaMxpTM0+vYr1E2qgkVpP+1BdgUlt/YKASq1GxyV5yCg1Yc2YUPQPZs6pruIlVOCgtj8GLy/E+Wfq0SvpKmLjy21kxHzJtBNxMq+nPz5YhMOPxlFRCCf4URP/I8AUjXh4cxk2Xq7EjB5heLfplqoFGdIXLRea8VyXcExqRUUdqgaNP3eREfMn105F+tjP2ZCJBHivhwp6nc6pPqgREfAnAsz54PPPmPHu3iIMSArAliEXAWPOP4eoboGn9tSA0WrHohFx/oSCYnETATJiN4H0127MVjtafp6Gl7uGYWCC1W8r8vhr/iguzxBgikacLpHgwZ/yEBMgxpUn9EDFsf8dTBqN5ZndMGd/IU49XRfS388F94wq6pWrBMiIuZo5L+o+mK5Fv6XpOPRYPKLFtKXJi+hpKJYTUAcEoPU3OcjXWLBpbAC6BWzDvqwg7MgIQmKgEd2adEKbrwvw6yM1HWUu6SICf0eAjJjmRZUIfHaoCGsulGPb+EhoNZoqtaGbiAAfCDBFI8b+XOKoLc1UuirQWNEwUo4CjQUakxVT2oRg3qAYPqCgGJ0kQEbsJDg+NntkbRZkYgHe6yqHyWTiIwKKmQj8LQGmaETX74thtAnwXt94KCVCx31rLhRj97VyZL/WgMgRgX8kQEZMk6PKBOx2oMNXaRjbLBDjk8D7WrZVBkc38oJA8yVlmNYhGq3j7n4FPXbVVeycUgsdE5S84EBBVp8AGXH1mfG6RXKBER0XXMPKB2LQJoQO+uD1ZKDg7yLQcGEp3uxdA/XC5Hf971PWXceSkXEY0jCAiBGBvyVARkwTo9oENiZXgNnWtPvhOEQIafFWtQFSA78k0H91ORJD1Xi0beQf8V3M1+GdPdnQzWrslzFTUO4hQEbsHo686+WTg0X48VwZdkyMgVFbwbv4KWAi8FcChTY1Oi+6ibY11GhXQ4U8jRkrzxbhiXah+Pz+WAJGBP6RABkxTQ6nCTy/NRc3Sk1YMTwclRVkxk6DpIacJxAUFITxPxciNkCMq8VmpBQZESQT4ZnOoXikDRV34HyCPRwAGbGHAft792N+zESIQoQ5vQNpW5O/J5vi+1sCgYGBeHFXOYp1Fqym+sI0S5wgQEbsBDRqcjeBXotvoHOiEs+3kVKlJpocvCLAHOjx0VEtfruhxd7HavMqdgrWfQTIiN3Hkrc9Feus6L34Oia2DMFDDex0DCZvZwK/AlcqlVh6wYylp0qx+9FaiFCJ+QWAonUbATJit6Hkd0fXik3os/QGXukWjqEJdNgHv2eD/0cvk8mw7hrw7p4Cxx7heuEy/w+aIvQYATJij6HlX8fncg3ot/QGPuwfhX6xRv4BoIh5QYCpvrQ9S4xnt+RixyM10SpWwYu4KUjPESAj9hxbXvZ8NFOHAd+lY/6gSPSJNfOSAQXtvwSYqkv7CuR4dF0Wtj1cy7E2gi4i4CoBMmJXCVL7/yFwIF2LQd+l4+uh0egVTa+paYr4CQGBAAcKFZi8JgtbJ9dEj9pUTclPMuvzMMiIfZ4C/xTArCId/H06FgyNwX0xJtiZg6rpIgIcJSAUibAnT+Z4Et78UE30JBPmaCbZKZuMmJ158QtVTB3jocsyMHdQNAbHW6hIhF9klX9BiCUSbM0U4dnNudg4KRHdatGTMP9mgWcjJiP2LF/e934iS49hyzMwo0cExtSzw2ym78a8nxQcAiCVybAq1e5YHb1+YiLax9M3YQ6ljzNSyYg5kyruCr2Ub8DIlZmY1CoE05qJYDTSimruZpM/yuUKBRacNeO7U6VYNyEBTaLurqrEHxIUqacJkBF7mjD17yCQVW7GAysz0bmmEm92UkCv1xMZIsBaAkqVCrMOanEwXYc14xMQHyRhrVYSxn0CZMTczyFnItCZbXjwh0wEy0X4akAQtFoqociZ5PFIKHNs5bRfSlGmt2L1uAQoJUIeRU+h+oIAGbEvqPN8zMfXZ+NqkRGLBodBDR3PaVD4bCKgFarw2KYi1A2TYeGIODZJIy1+TICM2I+Ty+bQ3tlTgG9PlWLx/RFoFEjfjNmcKz5oYw7quFQuxZSNBXi4dQje7BXJh7ApRpYQICNmSSL4KGPFmTI8tOam4+CPEXWFMJvo8A8+zgNfxywWi7HhhgBPbMjF9w/EY0LLYF9LovF5RoCMmGcJZ1u4x27q8PDaLAxKCsB/u6jouzHbEuTnepiV0e8d1mNrSiW+HVWDtif5eb7ZGh4ZMVszwyNdlUYbpqzLQoXRhs8HhiNYqIfVYuERAQrV2wQEAgHKbAo8s6MUgTIhFo+s4fgvXUTAFwTIiH1Bncb8WwLv7S3AZ4eK8dXQGPSJB21xonniEQJMCcNdN4H/bM7HM53D8HpP+h7sEdDUaZUJkBFXGRXd6A0C21MrMW1DDh5oGoSZ3QOhqayEzWbzxtA0Bg8IqNVqx/7gtRfKsWBYLPrVD+BB1BQi2wmQEbM9QzzUx+zf/M+mHNwoMeHjgZFICjDTaVw8nAfuDJmpIZxSKcGL24tQK1SKL4fGOvaz00UE2ECAjJgNWSANf0vgm2MleGZzDmb1jcKTrRSOp2O6iEB1CSiVSiw4a8Jbu/Lx2ZBYPNEutLpd0P1EwKMEyIg9ipc6d5VAapERz23JhdFqx/v3haGOykSFI1yFypP2IpEIaVop3thdCoVEgE8GxaBeuIwn0VOYXCJARsylbPFY6+eHi/HStlzHwppn2yqg02qpxjGP58O9QpfL5fjslBGz9xfho4ExeKpj2L2a0N8TAZ8RICP2GXoauLoErpeY8Or2PDD/fee+CHSKAfQ6OiKzuhz9+X7mcI6DuQK8vb8MSeFSzO4fjZohUn8OmWLzAwJkxH6QRL6F8OO5Mry+Ix+96qjwRvcQBAmNtJiLb5PgL/EyR1SWWmWYfUiDgxlavNc3GqObBfGcCoXPFQJkxFzJFOm8i4DFZsd/d+bj00PFmNk7Ek+3UzteV5vNZiLFMwJMycIvTunx9u5CvNQtAu/0iYJAwDMIFC6nCZARczp9JP5SvgFv7y7AxXwD3ugZiaH1JA5DtlqtDjiVJjuyKq2oGSSCQky/nf1pxjDHU25Ks+D930rQIkaOt3pHoWEkLcbypxzzJRYyYr5k2s/j3JZSCeZkLrFIgFe6hqFLnBAv/FKAped1SAyS4kaZCU+3UeK1jko/J+H/4UllMhzKAeYdLgPzZuSNXpHoTwdz+H/i/ThCMmI/Ti4fQ1t2uhQf7i90/IIOU0oxvVMMVFIhSvUWzD+Ug4G1hHiytYKPaDgfM3Mox+kiIeYfq3As2Hu1RyQmUqUkzueVAgDIiGkW+CWBwJnJmDcwEdEBkj/iu1ZiwKcHsnH0ISpzx6WkM/uBzxQJseCUFufzDHixazimdaDtSFzKIWn9dwJkxDRD/I6AwWJH0MxLWDu+/l2xGSw2PPRTGtKfiqDzqzmQdalUigM5diw8pQFzsMuzncPxH9oPzIHMkcTqEiAjri4xup8TBJp+ehUjmoSjTZzqD72/3ajAsjOFmDsgGiOTpI7qTrTKml3pZLYhMYuwNqSasPBkObQmG57qFIYpbehYSnZlitS4kwAZsTtpUl+sIfDzpQo8vDYLk1tFoF6YHMmFeiw+XoDXe0XiUIYW14pNeKxtKCY2U0IlMMFgMLBGOx+FMKUJK6wS/HBJj0UnSlE3TIqp7cMwonEgH3FQzDwjQEbMs4TzKdxdaRrMP1yMq0UmNIqU4YWu4eiUeGvV9LGbOiw+UYolJ0owuXUIJjQPQNtoIQx6/R9bn/jEyhexMt9+maMoj+basPK8BsvPlOKRNqF4rG0I2sXT6nZf5ITG9A0BMmLfcKdRWUKgWGfFd6dK8f3pUoiFAoxvEYThSXIEi0wwmUwsUelfMpin3yKTGD+nGLHybBmEAuChViGOfxCFKKg0oX9lm6KpCgEy4qpQont4QWDPNY3DGH48V46+9dQY0VCFQXWlgIUqPrkyAQQCAZiFV0a7GFuumfBzsgaH0rUY0zwY41sEo1utP7/juzIOtSUCXCVARszVzJFujxEwWuxYfb4May6UY2eaBiMaB+H+Bir0rS2D0GaG0WCgyk/3oM8UX2CefLVWEbZfM2LTlUqsv1SBkU2CMKpJIEY3C3Y8CdNFBIgA7SOmOUAE/pVAodbiMJCNyRXYcVWDwQ0CMKC+Gr1qyRAttzmKTVgsFt5TZJ56GeNlTr26VmbHrut6MKed7b+hxZCGgbi/YQCGNw5CgEzIe1YEgAj8lQA9EdOcIAJVJFBusGLrlUpsS63EjlQNagRJ0LuOCt1rKtAxVgyBzQST0VjF3rh/m+OpVy5HuUWMwzdN2Htdg91pGphtQL/6agyoH4CBSQGQiOjRl/vZpgg8SYCM2JN0qW+/JnA4Q4fd1zTYe03jePLrmKBE50Ql2sZK0SpajFCZHRaz2S+emBnTvf0nvRI4nWvG0SyD41tvRpkZ3Wup0LOOCr3qqNEsWu7XeafgiIC7CZARu5so9cdLAiarHQfStWDM+UiGzrE9KkQpQus4BVrGyNEkUooGYUJEKvCHOf9fe3fz00QQh3H82dfWUgKUSqxvJGownowH49X/XP8Ao+ECsUZjjFBtUQQKy3Z3Z81MCFeSYQ6QfJts0sP+ftl85vDsy+yOMebGWdlXii5DN8v07Z/RzkGl7UmpT/uFPuwVbhWrN497FyceS3r9kG9337iB5IBulQBBfKuGi4O9TQK701If9wsXYNuTc7dUY9W0erHR1dYw17NBps2VRI+WI42WIq11WrXGuIlgdgsd1PY5rtviWPHF/zTLNCukvXmrH0dGXw8r9znJz7NSO9NSo+XUXeG+HHX16v4dd2Jhb8nzQwCBcAIEcThLOiFwpcB0Xmt3Vmo8K/Xlz8KtIvT9cOFu787LRg9WMo2WM93rp7rbT7XeS7TWjbXSidTvxFrKItlXbfNEyhIpUevC1c5AbhWpaSP3jHbRSEUtnVbGrcl8dG50WDQ6OK01PW3066TS5KTWz6NKg16izdVcTwa5nq7n2hp29HyYuxMGJlddOaTsgMC1BQjiaxPSAIEwAmeV0d5xrclxpd/zWnbGtv3gyN+zRnai2HFpNF8YFZXReWVkb4fXRjJt6w7AXuUmsQ3pSN00Vi+P1c9jF6ar3cQFrg32jX7qgt4Gvr267aRMpgozgnRBwE+AIPZzowoBBBBAAIEgAgRxEEaaIIAAAggg4CdAEPu5UYUAAggggEAQAYI4CCNNEEAAAQQQ8BMgiP3cqEIAAQQQQCCIAEEchJEmCCCAAAII+AkQxH5uVCGAAAIIIBBEgCAOwkgTBBBAAAEE/AQIYj83qhBAAAEEEAgiQBAHYaQJAggggAACfgIEsZ8bVQgggAACCAQRIIiDMNIEAQQQQAABPwGC2M+NKgQQQAABBIIIEMRBGGmCAAIIIICAn8BlEI/H43dt2771a0MVAggggAACCPgIRFH0/j9cRIVTRnssoA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3" name="AutoShape 5" descr="data:image/png;base64,iVBORw0KGgoAAAANSUhEUgAAAeIAAAEiCAYAAAAlAdEXAAAAAXNSR0IArs4c6QAAAARnQU1BAACxjwv8YQUAAAAJcEhZcwAADsMAAA7DAcdvqGQAAED6SURBVHhe7d0HfBRlwgbwZ3tP7wkkQAgdBKSJdGmKKCpWVGxnO/309Ip6d9bT89TT0zv1FD0bduUQC6A0lSZIbwmEEJKQkJ7NZnv5ZobRsyIlIZmZ5//7rcm+s6DuvDPPvDNvAREREbUfnfiPsrKymNfrlQqIiIjoxNDpdMulIC4sLIwVFBRIhURERHRiFBUVQS//TkRERO2AQUxERNSOGMRERETtiEFMRETUjhjERERE7YhBTERE1I4YxERERO2IQUxERNSOGMRERETtiEFMpFAT5uxD4r07pJf4OxEpE4OYSIHyHi5ESzCGP43PkV7i72IZESkPg5hIYf6wsAoWox53jctG9xSr9BJ/F8vuELYRkbJw0QeiDqA5EEWFO4TK5jCqPWHUtIRR542gwRdBkz8Ct7C9JRiFLxRFSUMIIzu7cPFJKfKfPuT1TbX4uKgRJ2VaYTfp4TDr4LIYkGA1INFmQLLDgDSHEelOIzJdRmTHm6TPEVH7ERd9YBATnSAHhYDdWR1AYW0Ae4RXcX0QJcKrtDGEUCSG7DgTMuMOBWWqEJjJ9kMBGi8Eqcuih9Osh9WkwyMr6tDgj+EPY7Lkv/mQv644IHwugjvHpMIb1knBLQa4GOT1QqiLwV4tBPxBIewrm0NC8IelvzM3wYQuSWZ0Szaje7IFPVIt6JVmQZLw7yaitsUgJmojO2sC2FDhw8YDPmyu9GNrlR9C1qKXEHJi0HUXQq+rEH6d4/TIdukQb4ohGoshFo0iJvyMyj9/+LuopDGCsXMbceOIDIzrGieVLdvrxr9WV2HbJRvQPcEvlUFnFF5mQC+8pJ+mH7w3o9ofj30eJ0qaLNhTH8Lu2iAKhf/2HcIrXgj/fhlWqYU9MMuGwdk2KbCJqPUwiIlagdia/WJfC1aWerF6vxdrhVei0JoVg2uQEGD90i3onWJEmh0Ih8PfvqKRiPw3HL2Xt/jxt7U+xA4dwsI/o3hg2B5c3/+g9P6YGFyAMVF4JUivkmYXttRasbkqgg3CBcXXwoVFVLgWGNbJhhGd7RiZ58Apwk8iOnYMYqJjJAbukj0eoSXaghV7PRguBlOuHUOyzBiUYUKyNSaFbUQMXKFF21Ymv+2Rfm4+f5n0s03ord+G876WBKytdGDVASu+LPVJreexXR1Cy9yJCflOqfVMREeOQUx0hMTOVB/tcuOTIg8WFjVLnZ1OE4JnTJ4NwzMNMESDCAaD8qdPnIsW+KSfy878TPp5QpmzUBfthOUHUrB0nw6fCRcmgUgMU7o7MLVHHE7v6YJJf6jFTkQ/jUFMdBj1vgjmbXdj/g43PhRCeFrPOEwtcGJ8nhkZtiiCgQAix3F7uTW0axB/lyEOsGRhpzsbC0td+LiwRbpdf6YQxmf1jsfZfeKkjmFE9H0MYqIfiERjeGtrE97Z0iSEbzPOEQLkzJ5OTO5qhlFu9X7Taaoj6DBB/F1iJzGptZyNBSWJmL8rgvk73Ti3bzxmCq/z+8fLHyQiBjGRbEVJC17f1Ig3NjdidBcHZvRyYFo3IXxjIYRCIflTHU+HDOIfMqWiKZaN94qT8c5Og/R8/aIB8bj4pASMynPIHyLSJgYxaZo4WcZLXzfg5Q0NQitXCDUhHM7pYUGyqWOH73cpIoi/y5yO0kA3vFGYjLmbPTAZdLhsUAJmD0pEAsctkwaJQcyHNqQ5X5X78Kt5FUi9fwc2Vfrx8KQUfD47DVf0jCIOXsWEsCIFDyJXtwp/6P0ptl5ZjUcmWrCxwoeUB3bi2nnlWCfsGyKtYRCTZogdrya/WIILX9+PvAQTim/Jxd/H2zAg3g+f19uhnv2qXtQPtGzHhPhP8PJp21Bxq0ma4et8Yd+I+0jcV0RawVvTpHovrG/AP1fVwm7W45qT43FOdxP8fn+bju89URR3a/pwjPGAtRteK8rEM+v88IZi+PWIZFx1cqL8ASL14a1pUrV/ra5D90cL8f62JtwzLhELZiZgSnYIXqH1q4YQVp1wE+DZgFlZH2Hlhfvw0DidtO/Effj0mjr5Q0TqwyAm1XlGOGl3e6QQnxV78K8zUvDS6XYMSwm1y4QbdIx8xZiSvAQfTduIF6YBn+72SPv02bX18geI1INBTKrx6sZG9Hm8SJr96tnpqZgzxYH+CcF2n3SDjkOoBqPjV2DetF34z9lWaXYzcR+L+5pILRjEpHjilJOnPluMF9bVSz2gX57mQr+4AHs/q4m/FKOdi7Dg7HI8NiUec4R9Perfe7FIuOgiUjoGMSmWuLbvhW/sxy0fVuJXQxIw/4JknJwUQCAQkD9BquPdgSlJC7Hi4iZcOzQeNy84gIve3C8tPkGkVAxiUqQ/fXoQJz25G/0zrFh/TSYmZ4ekIUikAVEhdJvXYVbOMhTeEEO/dCv6PrEbdwt1gkiJGMSkKO9ua0KPx4pQ1hjC1hs74Zq+Ong8Ho4B1qJwPdC4AncO+Bp7bo5DSUMQPf9ehPe3N8kfIFIGBjEpQoU7hFlvleG+JdX466RkaSIOcRYscb1f0rhAGXKjC/HK5BI8MtkltIyrcenbZahsZt0gZWAQU4f3/Ff16C20dPISTfhidhpGpLTP2r/UwXl34czkRdh6tRu5CWapzoiduog6OgYxdVjlTSGcN3e/tCjDh7OycctAA58D0+HFhAu05q/xwMkb8fFlSfjP+gbMfH2/VJeIOioGMXVI4jjRfv/YjX4ZViy8JA3dHT6EeRuajlRgP0bYP8PK2RH0SbOgv1CXXuPYY+qgGMTUoYSiMWllpMe+qMF7F2XjpoFGqTMW0VGLeoHG5bhn6B7Mm5WNRz6vwbVC3QoLdYyoI2EQU4exstSLQU/ugUmvw6qrstDH5UOQY4LpeLVsx5i4Zdh0nQMGoW4NemqPVNeIOgoGMXUIT66qw8QXSnDbqcl4cIwdbrebQ5Ko9YSqoav/GE+fVovbR6VIdU2sc0QdAYOY2pUYtVe9V463tjRi5TWdMC03Ap+Pi8NTW4gC7jW4rOsGrLs+U6pzYt3j5R61NwYxtZsd1QEMf7oYZoMOCy9ORaaxhR2yqO35itHHuBgrZ+uluifWQbEuErUXBjG1i/k73DjlmWJc1M+Fv4yyoqWlRd5CdAKE3UDDp3hmQgUuOSlBqotinSRqDwxiOuGeWFmLa96vwGvnZeKSHuDkHNR+PJtwc6+v8eYFGVKdFOsm0YnGIKYT6jcfVWLupkYsuSIbJyf5uVYwtT//PkxJXYkvr0mX6qZYR4lOJAYxnTDikoUl9UEsviwLqXreiqYOJFiJAv0SfH5lvFRHxaUViU4UBjG1uTpvBBPmlCDRZsDcc1IQ8HB1HOqAwg2wNf4X8y4wId5qkOpsvVB3idoag5ja1F6hdXHanL04JdeOR06Ll8YHE3VcMeHK8UM8OyWIEZ3tOO2FEqkOE7UlBjG1mS1VfmnihFkDE3HbEAs8zc3yFqIOruFTPHBqIy4+KQGThDq8VajLRG2FQUxt4qsyLya/WILfjU7F7F6An5N0kNI0rcDtJ+3D7UIdFuvyunLWYWobDGJqdatKvZj60j48NCkdZ+eFEApxCTpSKM8GXFewAQ9OzsDU/5Rg9X7OUU2tj0FMrUoM4TOEEH789HRMyQ4gFo3KW4gUyr8Xs3OX4olpWVLdZhhTa2MQU6sRb0ef+fI+/GNaOiZlsYMLqUioDrMy38eTZ2ZJdZy3qak1MYipVWyu9OOsV0vxqNASZgiTKsXCmJX1X6GOZ+KsV/ZJnRGJWgODmI5bcX0Q57xWinsmpGNqDp8Hk4pFg5jdeTH+LNT1GcKFJ4c2UWtgENNxESfrOFcI4RuGJ+OcLmGh1cBF5Ujlwk24Lv8Lqc6LdV88BoiOB4OYjsvM1/fjzF5x0hAlzhtNmhE8iNv6bsA0oe7PnFsqFxIdGwYxHTNx7ugeKWbcdrKZQ5RIe/z7cP/QQvRMs+IC4YKU6FgxiOmYiCvUBCMxPDzOCb+fnVZIo7y78PT4coSjwC0fctUmOjYMYjpqj39Ziy/3teC5aUnwejmmkjTOswlvTG/Cmv1ePPoF1zOmo8cgpqMyf4cbDy2vwZzpqQj7PHIpkbaZW1Zj7tkRPPZFDd7bxtXF6OgwiOmI7agO4PJ3yvHCjHSkGdkSJvqubvov8OoMq3SMcIwxHQ0GMR2xK94txz3jUzAsNSyXENG3YhGclrwKj0xyYbYQxmIfCqIjwSCmI3Lle+UYmGnFZb0NiHKYEtFPi7Tg+p6bcGqeDVcJxwzRkWAQ0y96clUdCmsCeGSCC8EgZxIiOqxgFZ4cW47yphA7b9ERYRDTYa0s9eIPC6vwz9NT0NLSIpcS0WF5NuO5M2K4f2k1lu3lcUOHxyCmnxWKxnDdvAo8PT0DOdaAXEpER6K76Wv8+6wUXP/fCnhDXA6Ufh6DmH7WjfMPYHQXB87upuf0lURHK9yIC7vsxJQCl3QsEf0cBjH9pFc3NkrrCz88IY4zZxEdK28hnhjfiG1Vfry4vkEuJPo+BjH9SFlTCDcvOIC/T02Dp7lZLiWiY9K8Dk+e4ZSOqRIum0g/gUFMP3Lrh5W45ZRkDEjkQg5Exy3qx4iEzbhzbCpu/YjzUdOPMYjpe577qh4HPWHcOtTGFZWIWou/FHcOqUCjL4Jn1tTJhUSHMIjpW+K4x9s/rsRfJiTCy6FKRK2reR0em2QUjrEqlDbyIpf+h0FM3/rtJ1XSLelecTxJELWFwa6N+N3oZPz+E96ipv9hEJPkzS1N0uxZvxli4VAlBWn0R6UXKUTwIO4eWoLC2iDeEo45IhGDmBCKxHDnwircOy6RQ5UUYu52P3o/34CShqD0Sn7+FDy/PV3eSh1ay1Y8NMGCuxZXIcp1IUjAICb8cfFBTMh34pRMuYA6tGpvFH9c4cXsQWl49fx86XX5oAzcvKIbKr1m+VPUkU3J2o3ReQ786dODcglpGYNY4zYd8OOZtXW461QXQlzQoUPS6XQwGAwwmUzQmcz48xd+nJztwLhucfInIP1+crYTN68chKC1P2DrDliyAWOicJRb5E9Rh+Hbg/vGRPDYFzXSOt+kbTrxH4WFhbGCggKpgLTl7FdLMaaLA7N6xBAJc53h9mQ0GmE2m7G7SYfCuhD2CK+9DWGUNgZR4Q5Lw8p8wah01J7bNwkXD0iR/+Qhr2+uxXvb6qXfrUYd0p1GZMWZkJtgQtckIwoS/Oid1Iz+ibXQh4XPhcWZnnhvtN1YOuHhrSdjQ4UPb13cWS4krSkqKmIQa9m87W7ct7QaX8xOh8fjkUvpRBFbue6wEWsrI/jqQAjryn34Wjgpd0kyo2+6FT1SLeiWbJaCNDvehAwhWOOtBty5qApvb3Hj8Wl58t90yK0f7sP5/ePw4OQMuP0RKbjFABeDfG9dEIW1AWw/GBBaYH4MzrZhaI4Vp2SHMDrbixy7EMyhWuFVI/9tdEIkjEevZ6L4+7RMTC1wyYWkJQxijRv01B7cOTYFo9MCiEbZ87atSbeXhRbvlpooFu8N4LNirxSK4h2JU/McGN7ZjpOFgHSYf/mJUee/FqJzggVn9U6U3s/f0YD9jQHs/0MP6f3hBMIxKfDXlnmlZS5X7PVIQT+5uwundxX+ezLKAX8JEPXJf4LajDkdc8vGSJN8fHldN7mQtIRBrGHPrq3HBzvdeHNGIrxer1xKbcFisWC3W4//Fvrx3jY3jELOTusVJ7WAxnZ1yJ86euOfL8HmykO93AdkWrH0mi7S78di9X4vFhU148NdzVJL+tw+Dpzfw4NTUvYJyV0mf4raRPypGPuaFVcNScKlAxPkQtIKBrGG5T28C/85JxO9nAzhtiB2sDJZbHh7VxBztzSjrDGICwckYGa/eOm2cEe2szqAd7c14c3NjbAKVw2XnWTCVb2r4YwKreRwo/wpajXGRCysn4jbPq7G9lt5HtYaBrFGPfJ5DTaIvaUnOzluuJWJt59rgyb8Z4sPc9Y3YpzQ4r18cCKmCy1gJVqypxn/+bpRaMk34bphybhhQB26W7cLgczJKFqVayjOfC8Bw3MdGJBhRZrTiKE5HfuCjVoHg1iDgpEYOv11Fz64OAu5VraGW4vY27nMa8Qz6z14aUMDbhieLARXEgpS1DF0aH9jCM+urcM/V9dhZl8Xbju5Fr1tW4Eoh960CoMDlyw9Be9ua8HgbAdqWkLIdBnx9sWdkSH8JPUSg5jjiDXm8S9rMbm7E93jOFSpNYhje31GF/68MoCRc8qllsyBO3vh72dkqiaERZ0TTFJv7AN39EJekhUjXrbihlVjUBbpJ3+Cjsdzm53YfjCIl2Z2wx1js4X6k4dOCTbMfrdc/gSpGYNYQ8Tp9J5YWYvrT3YiyMk7jpvD4cDTW6Lo8Y99cJj02P+HnrhvYjqSbAb5E+rjtOjxp/Fp2P/7Hoi3WdH1GRfu3zYRsOXLn6Bj8UphFs7ukwan+X9158L+yVhf7kNZExdhUTsGsYY8tapWGirTI55DlY6H2Ar+/KAZQ+dUYVdNANtu6Y6Hp2aoOoB/SBzP/NCUDOz4TQF21RvR68UczDt4GmDOkD9BR6MpYEDCT9SfOIsBzQEer2rHINYQ8fnetSfHsTV8HAIGO25b5sN9y+vxNyF8517QSVW3oI9W92Sz9B2IFyJ/XBbGFUsHok7P29VHa2x2A1buc8vvDtl+0Ad/OIreaZyiVO0YxBrx6sZGdEuyYFCa1D+PjpLYGWtppQkj5hxAutMktYLPVGhP6LYg9goXh96kCd9N3xcS8HbFKOHswl6/R+ruoaXYcqAGz391AGvLPNIELQ8sK8cjp/MOgxaw17RGjHy2GLedmoyRKX7EYpxf+Gg4nU78cYUHnxQ246npWZjU3SlvoZ/y6R4Pbv7gACZ2M+HJUbs4IcgR8oQMeGxDJtbWpCGgS4YnGMHaG/jsXe3Ya1ojlhV7pOdMk/OMDOGjYDSZUAcXpr5egwZfBBtvzmcIH4GJ+U7hu+ouBIsJI94qwHbfIHkLHY7TFMHdw8rx8bQNWDJLhxpPBF+VcYihFjCINWDO+gZcPSQJPh/nDj5S4pzQKw8aMer5/ZjRJw4vz8yB3cTD5UiJqz+9eF4OLh6QgOEv2/Bu5VjAwFv5R8xfjGuGJmHOukOraZG68cyichXuEN7f1oRL+toQ5jKHR0R8Hjx3VwxXvX8Ar13QCb859fvLDdKRu+mUZMy7NBc3L4zg0R0jhSucVHkLHZZvL64aaMALwkV0vS8iF5JaMYhV7qWvGzB7cCIMEc6AdCTEEH5sfQgvCN/b59d2w+k9uDTd8Tot3ymtLPTujiBuWzNY+JKz5C3082JIM5Tg0oGJwjHMVrHaMYhV7pUNjbikv4tzSh8BMYT//GUAa8p8WH5NVw4baUVdk8xYdk0XFNVFceWy/gzjI+ErFi6iE/CycAyTujGIVWzRbg8SrHoMSOWQpV8ihvDvlvtQ5g7hs6u6IFFDk3OcKDaTHgsuz4M/rMNFnw5gGP+ScCPGZh6UhrYs39tyqIxUiUGsYm9sasTFJyXAz05ah/VNCDf6o5h/aS50vG5pU69f2Almgw4XLmbL+Bf5i3GJcAzP3dQgF5AaMYhVyh+O4c0tjTi7wIJIhJ09fs43t6NrvRG8e0lnuZTamtgL3ajX4fKlJzGMD8e/Dxf3ieLNzU0Ii5PFkyoxiFXqbSGEpxS44NJzOsufI64d/NjXYWm+6HmzcuVSOlHEHulN/gj+b9UgwBgvl9IPZZtLMbarA29t4RrQasUgVql3t7lxTm+usnQ4b+4x4KNdbrwjtIR5O7p9vHNxZ3xd4cOD28fLJfQjvmLM7OfCu1sZxGrFIFYhcdzhwsJmTMtnr9+fs6rajHuXHMQbF3Zmx6x2ZDLo8MZFnfHcV/V4vWKiXErfE2nGefmNWLCrWZrhjdSHQaxC87e7cXafOOijXMf0pxzwm3D1/IN45fxO6MUhSu2uU7wJr56fg9nzWrDBM1Aupe+yxw7gHOGYnicc26Q+DGIV+mCnG9N7uXhb+ieInbP+b7Ebfxyfxsk6OpBReQ7886wsXL0wERFLV7mUvhWsxFm946Rjm9SHQawyYm/pD3c1Y1I3K6JRLij+XWLnrPtWBaTJJThtZcfzq6FJGN7JhuuX9wJMaXIpScKNmJ4fwAIhiL0hHtdqwyBWmY8LmzGhmwN2HeeV/qHFZXp8UuTBM2dzuExH9fTZ2VhX7sUrJYOEsxPXM/4uFyqlkRAfCRfapC4MYpVZWNSMKT1cCAQ4t/R3BY123L6oRlpPmKsodWxPCvvolk88qNCPlEtIEqzAVOHYFo9xUheekVRmsXCQTuxmRyjEjlrfsNnt+PPyZlw2KJHrCSuA+Lz41yOS8dslJsDaTS4lBCowOd+IRUUeuYDUgkGsIlsq/TAb9egaz0Gx39AbDFhcGpPGqj48JUMupY7uvonp2Fntx9sl+XIJibo7axFv1Uv1mdSDQawiS4o90vPhIG9Lf8sutIbv+rQaf2UIK86DkzNw11K/sBN7yyWEQDkm5DuxZA9bxWrCIFaBr8p9eGh5Deasa0C3JAufD8vE1vDfVnsworMdZ/TkUCWlEZ+Hivvu3q86AzqTXKpxgVKM7+bEMq7GpCoMYoW7b0k1pr+8DxsqguiaZMP9S6vx7AYepKKaoFn4Pmpwz2kcCqNUd09Ix/3L3XixeACe25aONVUav6CK+jEmx4sVJTzG1YRBrGArS714dm09Hjk9F5cNSsWvhqbhb1M7C61AH3Y3aHsqPLE1/MRXHtw1Lg1dEs1yKSmNuOJQmsOIx9fFYX55f1y0qB8u+7SnvFWbEnXl6JNmkY5/UgcGsYIt3t2MMV3ikGA1yiVAVpwZ47q68Pl+bc+qVeIx4r1tbvxhbKpcQkp0zfsVOKNnIh6c3BnXDc/Gk2cVoKQlA49s0PBY8MB+jMxzCEHMVrFaMIgVTOwb/VMrlIplWu43LbaGxdvzt41KgdPMKq5UZU0haYnK6b0S5ZJDzuiVhrd2a7jzXagWI3IMWLOfLWK14FlKwSZ1d2FFiRv1vv/NolXhDmLZXjdGd9bu7dhKv0lqDd8yktNYKlkgHIPZ8ONLSotRD39E26euYRlurC3jECa1YBAr2Cm5dtwwPAm3f1SK59dV44X11fjtx6W4Y4Qd+YnaXNpPbA2/tMWHG4cnw8HWsKLlJ5ulfbim7PtDdZYXN2BK5zr5nTblORqku177GriwixpIZ+ubbrrpnuTkZKmAlGVMFwcMeh0+2+PG1G4m/H6YFZO6arc1rLc6cNl7B/HieTlI4DrDitc9xYybPiiHLxxFZXMIczfVoiXgwasTt8Oo/6kHMxqht2BFZSbSnEb0TrPKhaREdXV1bBGrgTsQwXn94nH9YDt6Jms7fN7c7sO0ni7ksae0KoiLHOz6TQH6Z5gQjoQQi0Vx9WAHrAaNr0AUqsfALCs2VfrlAlIyBrEKbBYOxpMyrQhrfH5pk8mEuZubcfmg73fuIWUTl628e0IanjsnG/dPTMfLW4SWsFnjK2hFmjFAuDgRj31SPgaxCohzTPdNt2h+/eGdjXrUtoSlGZlIncQZ0qqaw9jQ2FUu0a5+KT5sq2IQqwGDWOGa/BFUC+HTJZ678oMiP87vHy+/I7W6cEAC3ioS9rPBIZdoU35cEw56wmgOaPw2vQrw7K1wO6sD6J1m0fxtaaPRiPk7PTi3L4NY7Wb2i8d72zxcIjFUj17CsS+uUkXKxiBWOHHCg56pQhCH/zeWWIt2Nuih1wGDs21yCamV2B/CbtZjVU2OXKJR4Xr0EI79wloOYVI6BrHCFdUGpINR60G8pDTIFZY05ExhX39UbBTOYBoeuhOqQ/dkM3YL5wBSNgaxwu2pCyI/2YKQBoO40hPFNZ94kPd0HR5cXoeNB/zS83JSvyk9XFhU5AFMGp5LPBZCfmIUxfVsESsdg1jhxIMwL8GAmAZ7TF80vxkJDidemZmPV87PR5rDgqkv7pO3kpqNynNgr1D3DwS0vcRl1zif9D2QsjGIFU6c4i7Hpb3d+OYOP9JcFpzfPxk2k16aCvHik1JgNhrw1pYm+VOkZmO7OrCiQtud83KdTSjlNJeKxyBWMHcgimA4hgSz9qb6K2mKIi/xx88HcxMs2FPHZ2ZacKq4FGCFtmdQy7bWo7YlgmBEw9N9qgCDWMHKm0LIiTchGonIJdrRNV6PffU/HrZR2hiQnpmT+g3vbMfaMqE1aEyQSzQo6kG2cA4QzwWkXAxiBTvgDiE7TghiDT4fvqC3VWgJBPDWljq0BKPwBCLSggAh4aLkAk7qoQlDsm1YX+FDyKDh58TRILLijKhsZidFJWMQK5g41V+Gy4hoTJu3pV4/y4UajxeXvr0H18zbC4M+goVX5MlbSe1MBh0GZFqxpUHbPacznEbhXMAWsZIxiBWs2hOWlkHTYo9pUYZDjysGxUvjhz339sHcCzohxWGUt5IW9E23YnudU36nQUIQpwrngJoW7T2eUhMGsYLVeMNIFYJHy4s97KkPSzOLkTZJM0vVa/g0Fg0ixW6UFjsh5WIQK1i9N4Iku0HTQby3ISzNLkTalC/s++IGLfcYjiHJpkO9jy1iJWMQK1ijP4JEqwExjT4jFhd6EMdR5yUxiLUqN9GM0saQpldiSrDGpFXYSLkYxArm9kfhsug1G8QGIYjFYRud4k1yCWlNTpwJFeLQHYN2nxPHmaPSuYCUi0GsYJ5gFA4NZ5DYIq70hJHpYhBrVbrTKK3JC712W8ROU1Q6F5ByMYgVzCscfDYNdxIOw4BwJCbdFSBtshh10qs5ot0Wsd0UhjfEIFYynsEUzBeOwmzQye+0Rxw6mWAzyO9Iq+KtBjSFtNsituoj8Ic5xaWSMYgVTJxf1qTT7gHYHIjCaWYV1jqHSY+WqE1+pz1mfRhB4aKclItnMQUTjz2DhoM4EIpKKy+RtpmNOgQi2u05b9SFpHMBKRfPYgomTW0Z0+4RGIrGYNRr99Y8HWIQ6kA0qt0JLfQIa3aaW7VgEJNy8eRDAnH4ng5anmuZx4HSMYgVzKDTIabT7i4UW0IhrsOqeWIdMAmtQq2KCv/3euFcQMrFIFYwo7D3Ihp+NmQ1AH4+HNM8XzgGm1G7LeJwzCydC0i5uPsUTBy6pOVx/A6znhMZ0KHe8ybtBnEwZoKZSaxo3HsKZjXpNR3E8RYdGjjZveY1CnUgwRyQ32mPP2KE1chb00rGIFYwuxDE3pB2n5FaDIfuCrg54b1miRdi4sxqJp12W8TesEk6F5Byce8pmHgCaglqN4jF/3NxnukDzVyLVasqhX2f4TQKlSEol2iPJ2TgxDYKx72nYHFCEDdrOYijUWnlpTJx9R3SJHH1rWxx9a2oduuAO6iHy8pTuZJx7ylYos2ARg0vfxYKhZCXaJLWJCZtktajTjQD4Vq5RGN0ZukckCAOISDFYhArWJLdiHoNd1YSg7hbsgV7ahnEWlVcF0TXROFiNKrROqC3oN4bQRIXP1E0BrGCpToMqGmJQK/X5m4UZ1TKTzRgV412e8xqXWFtAD0SfPI7DRKCuM4bRopDw+uhqgCDWMHSnEZUe8LQaXhWnYIkA7Yf9MvvSGvEfd87sUl+p0FCEIvnAPGinJSLQaxgYo/hyuaQpoM4Lw6obglr+ha9VjX5IzjgDqNnfL1cokE6C6qEIM4QzgWkXAxiBcuOM6JCOBHpNHprWhQOhTA424b15Rq+PalRX1f4MEjY9wg1yCUaJLSIxYuRTBdvTSsZg1jBcsShO41BGDQcxGKHraE5dqwt88olpBVflfkwNFsIoIhbLtEgIYgrmkLSuYCUi0GsYOJsOnFWA+r82p7ebli2CV/ua5HfkVasLG3BKdnansylwutEisMgzTBHysUgVjhxDGW5R9tLAQ7PMWNFSQuXJ9aYz4V9Piq7WX6nTaXNLuSK46hJ0RjECtc1yYz9bm2vQOTQRzAkx47P9njkElK7L/a1oCDFgjTjAblEm/a6bdI5gJSNQaxw+clm7G3U9u25YDCISfkOLCzSdutISxYVeTCpmwkIlMklGmRwYk99BN0YxIrHIFa47kIQ764NwmDQ7jjCSCSCCV0s+KiQQawVHwv7emoXDY8fFhmTpGO/e4pFLiClYhArXM9UizSzlNGo7eELvRJjELurrOMwJtXbUe1HrTeMU1P3yyUaZUrErtqAdA4gZWMQK1yvNKtwYmIQB/x+zOjtwrtbNd5K0oB3t7lxTi8zENT282GxRbxTOPZ7MYgVj0GscOKaxOJg/pImdhme3t2Mt7Y0yu9Ird7e0oTzCzQ8dlhW1BgnHftO4RxAysY9qAL9MqzYWcfF8fPjouiUYMYHO3mSVqtle1tgFM5ap2j9trRgS50V/YVjn5SPQawCJ2VasbWai+OHw2Fc1M+Bl7/W8JSHKifu28sGmIBglVyiUcZEbD7gxwDh2CflYxCrwMAsGzYKB6VWl0P8rgt6WqRWU1Etl0ZUm8rmMOZuasSVferkEg0zJWHDAZ907JPy8cytAuKiB+IE+FrvsCUKB/24Zkginl2r4RV5VOrZtXX41ZA4JER3yiUaZkySjnnx2CflYxCrgDjhu8Wow34Oo0UsFsMV/W341+o61Hu5NKJaBCMxaZ/eMKAWiHCBjz3uBOmY52IP6sAgVolhnezYWM3gEaVawrhicCKeWCmctEkVxH05pcCOPo4dcom2ramySsc8qQODWCVGdLZjfSU7bInEpRGvG2zH37+sRb2PFydKFwjH8NgXtfjN4Hq2hkV6C1aXxaRjntSBQawSI3PtWFnqhcnEW1WiTHMAlw+Mx8PLa+QSUqq/rqjBGT1sGBTH1rDE0klaAnJknkMuIKVjEKvE0E52lDSE4I4wiEXis+KbBtvw+Mpa9qBWsLKmEB5YWo07h7I1/I3qcCfsE471oTnsqKUWDGIVGdPFgTUHeCv2GwnGIO4cnYR7l1TLJaQ093x2EL8bnYB8K1vD31hekSgd66QeDGIVGdfVgc9LfZpeiemHbh5swYYKHxZwti3FWVTUjOV7W3DfiINsDX/DnI5lJQHpWCf1YBCryIRuTiwpboHZzPVJvyGuVfznMQm4Y5FwMidF+cPCKjw43gxDy9dyCcGSg8/2eDA+3ykXkBowiFWkf6YVoUgMe93igoD0jQk5MQzOsuL3n2h8WkQFuXNRFfqkW3BB7ia5hEQ7mjIRiQrHOueYVhUGscpM7u7EstKg/I5E0WgU94524pWNDfh0t0cupY5qyZ5mvLC+AX8fXQmE2Ov9WwYXFpaYMamArWG1YRCrzJQewsFa5IHFwjVKv8sa8+OxKam46YMD8IaEJgV1GLPeKkPSfTth+9N2dHpol/C+HE9OMSINm+VPkMSShU8KmzG1wCUXkFowiFXmDCGIV5S0oCXCead/aHJn4SW0Jq7/r8YXlO9AJr+4D1/s8+L2UZn494wumNEnGVWeMHxN7CX9Q3WRLOG7asEZPRnEasMgVhmTQYcze8Vh8T7env4hccat+0bZsbc+KM26Re0rHAWWFntw17gc9MuwI9FmxMTu8bh2WDruX5cnf4okOgMW7E3AmT3jYNSzD4jaMIhVaHovFz4sbOFqTD/B5/PhqamJ0iQRHxdylYz2tGh3MxJsBmS6vj8JTX8hlGt9rLvfY87G/J1enNU7Ti4gNWEQq9CMPvGYt92NADjL1k/JMPnx/NnpuPTtMuyo5qxb7eWkTBvqvWH4fvDMfl9DAC6OwPueJmQJQezG2X0YxGrEIFYhl0WPc/vG4+O9XATi54xMDeLP41Jx0Rv7uTBEO8mOM6J3mhV//7ISTf5D+2BHtQ/Prj0Ig0FoESeMk8oIeG93onRMO808ZasR96pKnddPaBXvaGHv6cO4MD+Cab1cmDl3P2IxuZBOqHSXEeXuAC5/pxgXvrEb9y8tx/g8i9SzPe/JKDxxZ8mf1DBzFt7ZEcFMIYhJnRjEKnWBEMQr93tRE+Tt6Z8jLgzxm0FG9EqzYMZrpXIpnSgzXi1FQbIZG65IRMVNyfjk/DjsuS4Jz062Y/eNGUi06ZH+cC3er5sBGLUbQqXBblgtHMvn92cQqxWDWKV0OuAi4cCdV+hnp63DEHtS/2W0Hcl2g9QyphPj/Nf3Sx217j3FJE24IipI/l899fv9+PTiRJzRw4nz5lbht+tGAfZe8lYNMTjxRmEiLhrAEFYzBrGKXXxSAuZuaoTVxuXSDkfsSf3ExLhDz9bZMm5z5762Hw6zHn8bY0Ek8vPP58PCRdJTEyx44LQUPP5lPSa/1wmIHy1v1QhbN8zd3Cwdy6ReDGIVG93FAYPQMl5TGRVayBx7eDgtLS14dJwNqU4jpvxnHzwBzr7V2sTvVPxuUx0GPDLWikg4LG/5eeLjgyt7A59dnol15V7kPy3U4+Tp8lb1W3qgE4zC//KoPK62pGYMYpW7bFAiXt3kho2t4l8krtR0/0gz+mdYMG7OXuyp46QorUX8LsXvdECGFX8ZZZFau0ejZ1wQJTdnwSJcWboerMPCphnC2UvlCx9Yu+DlLVHpGCZ1YxCr3BWDE6Xb0+4oB2YeCbGVdtsgPWb2cWL0v4uxZA8XiThe4rJ94nd5Yf8E/G6IUXoufyzERwifX5qECV0dOP2VKvxpy0Tp1q1a1US74rWNDZgtHMOkbtIK8jfddNM9ycnJUgGpi9WkR7k7hNKmCIZnmw77TI5ksRgGpAD56Q5c/PYBJFgNGNrJLm+ko/Gv1XW4+v0K/OvMdEzvHPq2Y9axEv/89O5mWG1WPLi8DutrM3HxwHQgUCZ/QiWMSXhqWw/kJZpwvnABQ+pVV1fHFrEWXDMkCc9/Vc9OW0dpQlYES2dn4pUNDbhGCJNwlIONj5T4XYnf2SsbG/HprDSMzWi92/xiGN/QT4cFl2Ti8xIPev3bDCRPk7eqhNDSn7OuHlcJxy6pH4NYA4bk2FCQYsa7uziU6Wjl2gL49NI0aTGNgU/uwfK9LfIW+jnLhO9I/K6M+hg+Pj8eXZy/3CnrWAxKCqHs1hxEhOujhIca8aV3hrxF4XRGvLE7A3lJZgznnRhNYBBrxHXDkvHsWraKj4W3pQUPjrHjd6OSMHNuKe5afFDeQj9056IqaYzwb06Jxz3Dj/158JHyer1YMzsZIzrbMOaFKjy4azpgzpC3KpTQGn52nQ/XDWVrWCsYxBoxo08cfKEYVpSFOZTpGPh9PkzKCWPNr7JR2hDEgH/sxke7vr96U3FdEO9sbZKW9tOaD4Xvor/wnZQ1hbD6qgxM7RSRhh6dCGJv91fOcOC2kUn44+IanLfwJMA1RN6qPJ8d6Ix6b0Sappa0QTojFxYWxgoKCqQCUq8X1zfgvW1NeGNGotSSoGNjNJmwuDSGe5c3YGiODX8+LV34buvx9Jp6DMy0o8EnhBCieOuiztL0mWq2uzaAe5dUY32FD/dNSMFpnYRgDLTfilZfVhsx+/1qdE0yY8t1VqD+E3mLQpgzcdbH/XF6DxeuZYtYE4qKitgi1pIrT06UTpzra3RsFR8HcQzs+CyhdXxlKromGtHrsSK8s8WNZ8/ugttGZeGBSZ1wSuc4XP5Oufwn1Edcser3n1Shz+O70T3ZhK+uSsfotEC7hrDo1LQw9v1fJ2nykJS/NWNj+Gx5izKsrsvHlko/Q1hjGMQac8upKXhqdQPsDs7Uc7wCfj+u7yec/HOtOK9fMpxmaTSg5IyeiahpCWNrlV8uUQcxgO/+7CA6/3UXmgNhbLkhG9f1PfSstqMIB1rw9dWpGJBpxdBnq/F48VmAQQH13ZKNx9c7cMtIDiXVGgaxxtwwPFkKh/XVwrnJ8L/goGPnD0Xgsvz4u7Qa9WgJqmOqTPFOym0fVSLrwZ2ocofw+RUZuHu4EQl6/wl7Fnw0AkLL/K2zXLh+aAJ+81E1Zi0bDdj7yFs7ptX1vbFmvxf/NzJFLiGtYBBr0O2jU/H3L+tgt3NoRGsYlWPEyn1u+d0hRbV+7K0P4NEvaqWOTEq1YKcb587dj6FPF0vzln99bTbuH2lCliXYIQP4u8LhMO4aZsQr52bg/e1NGPxqOpA4Ud7awdi649E1eunYJO1hZy2N6vN4ER49PRNDkvzSCYuOnTjPx/R33Yi3WTAw24k6bxjvb6vDA+MToDcY8fpWDyrdYVw4IF7qCTsoq2MPIVtX7sO725rw1uZGdEow45IBcbiwlwVBv/e4Z8ZqLwGDHae+WIlgJIYvrk5GQfS/8paOQI+l7qm4boEHRbf3kMtIK8TOWgxijXp1Y6M0c88nszLgbmqSS+l4PLfJh6+rIki26nBuTwsGZxyaPMVkMqGwUY/5uwNCy8wNi1GPaT1dmFLgwtiu7f/sUryQEOeDXlTULA3JEvvxnd3LiekFVvRIiEnDg9RAHEN/5pt1WCtcaDw1LRXX5i4QSjvAhYWjPya+k46LBiRIHSpJWxjEGjfq33tx7bAkacxnSCUn245M7KlutVqxtU6HxXv9WLTbg53Vfozp4sCpeQ5pFqXBOTY4zW37xEgcoyoONxKfR64sbcGKkhYMybFjQlcrJuSa0Ssxptq7JOJF0R2f+/D8ukYp9F4Yvx3wt+Ma1AYH3j4wEY+tasbaG9S7gAX9PAaxxi0UWkC3fFiJTdd3QmNjo1xKJ4IYCOKrMaTHqvKg0EoL4Cuhpfa1EJBdEs3oky60RlPM6JZsQecEE3LiTUh3GpFoO7IOduJY5qrmsDTBxr6GoDTZyK6aALYd9Eu9uQdn26Qx0EOzTBiSroMFoQ7/zLe16PV6zNsL3PxRDQYJ38PqywNA05fy1hMsbjj6PW/Dg5PTcWavOLmQtIRBTLjwjf0YkGnDdf0NUk9Taj/iRCEmoxFFjTHsro+guCGCvQ0h7G8MocIdwkEhWJuDUSRY9VKrWeyVbRR7UAnCkRj84Sg8wvZGfxQuix4ZQnCLAZ4rBHleghH5iQYUJOnRJU4ntXi1vhJXQ9SG8S9XQi98het+lYSs4Hx5ywliSsWjO07F6v1evDcrVy4krWEQk9RKEqdr3H5zFzgj3+/5S+1PHGJmEMJZvK0tvqIxnRDGMXhDMQSEHBUXPNAJLTwxkG1CMDuEgHYYo0A0Iq2tLAauUjtYnQg2ux2TXqvF5iofnj87DZdmnbhOXJWGscj/ZwhrbuiGfhlWuZS0hkFMkj99ehBlQqvriYlOaU5lIi0xm824ZUkLXt3YhBuGJeFfI1cD4Xp5axuxdMbVy/oi1WHEQ1MUvkgFHRcxiDmOmHD/xHTp9tiKcm08IyT6LrFX+GNjrXj89FQ8v64BY+YNApzCqw0trOwpLRd5/6R0uYS0jEFMkr9MTsefltTCwakvSYPE5+UX5sew6pps7KwOIPdpJ9z20+WtrczeE3cuDePByRkwig+oSfMYxCQ5r2+89Jzqb2u8MJnNcimRtuRY/NhzczaS7EZkPNaE92paedEIYxLu+aqb1CP+gv5c5pAOYRDTt/42NQNPrqrDziaTXEKkPd6WFiy9JAnTe7pw3hsHcfuGaYCudY6Jdc0n49EvG/Hw1Ey5hIhBTN+RHWfCI6dn4g+La+ByueRSIu0Rh/L9c6IND01MxROr6jHxo7GA7Tg7tLqG4LZPo9LUsuLYcKJvMIjpe341NAkZLhMeW+uFxcohFaRd4tCvK3oDS6/IliZayX8+E9GEcfLWo2Ttivu/ykaKw4DrhnGtYfo+BjH9yOPTMvH4l7XYXG+QZiEi0ipxtrEChx+lt3aC1aRH/F+DWNh4prz1COlt+LJhAB77ohZPTMuSC4n+h2dZ+pFO8Sb848xM3PLRQTh5i5oILR4PvpyditPyHTj91Vr8ces0ecsRiB+Fmz5sxJPCMcVb0vRTGMT0ky4blCgtBPC7Txul2YeItE6c7GbOVCf+NC4FDy2vw7TFkwDLL7RwnSfh14vMOFk4lsRjiuinMIjpZz19VhaWl7Rg/p4IjMZDS/oRaVkoFMKN/fX46NJsfLHPi54vFQBxw+StP2DOwKt7CqTVrf4lHEtEP4dBTD/LZNDh2bOzcP38SpT7LXIpkbaJc3eflBBAxW2dIS5YlfCoCZ83T5W2LS+Pxx0rO+PZrenYERiBa+dV4BnhGDLLi3MQ/RTONU2/6B8ra/HO1iZ8ckma9KyMiA4RH9tc9H69tLa0uNJVtSeCXmlW4WcYnmAEV52ciMfO4Jhh+nlc9IGO2JXvlsNi1OEvo6zS3LxEdIi4aMSol+sQiArHx6ROsJsO3Wh8Z2sdlhQ3oeKOntJ7op/CRR/oiL1wbg42VPjwyo6ItDQfER0iXpjWeiOYdVLKtyEsmtkvGU3+iLSgCtHhMIjpiOh0wH9mdsLdS2uxtpZDMIi+KxiJIc764wtUu8mA2paI/I7opzGI6Yj1TrPglZk5uPL9KtREuUoT0Tdy4/VYsdctvztk20Gv9Jz4zF4ci0+HxyCmo3JW7zjcMTYVV/23GhZHnFxKpG2vzszGMiGIn1hZhVWlzXh/ez3u/qxc6qxF9EsYxHTUbj01BafmOXDlB7VwxTGMSdvi4+Nx97J6XDYwHkZ9FG9sqcWGCo809O+p6Rw/TL+MvabpmF34xn4k2gz424Q4DmsiTYoTLkRv/6wJdd4w3rqos1xKdOTYa5qOy5vCiaewNoi/reFKTaQ94jzsD6/2YGe1nyFMx4VBTMflnYs7Y8FON17cxmkwSTvsdjvmbPJj3nY33haOAaLjwSCm45JsN+C9S3LxrzV1eG8vqxOpn8ViwdtFETyxslao+52R6uAFKB0fnjnpuHVLNmPerFzc/Vk1Fh3gnNSkXiaTCR/v1+OORQfx/qW56J7C+k7Hj0FMrWJAphX/FU5Mt3xUhU8PcMIPUh+9Xo8llSZc/98Kqa4PyrLJW4iOD4OYWs3wznZ8cFkublxwEEurzHIpkQrodFhRbcUV75QLdTwPI3O5Rje1HgYxtapReQ58eHkerptfhSVVFuH8xeXfSNn0BgOWV9twxbvl+HB2HsZ25axy1LoYxNTqRndx4GPhhHXzgip8XGHmIhGkWEaTCZ+Um3D9vAqpTo9jCFMbYBBTmxBn3lp4ZRf8cXE13i42SJ1ciJTELPaO3qPDHQurhLqcJ11gErUFBjG1mSE5NiwWTmBPra7Dv7fFpGEfREpgtdnw7y0R/GNlHRZf1QXDOvGZMLUdBjG1qT7pVnwmnMgW7HDjL2sCsAknOKKOzO5w4IFVPswX6uxnV3dBX6EOE7UlBjG1uZx4E5Zc0wWFNQH8elEzHMKJjqgjEqetvHFhk1RXlwp1tpNQd4naGoOYTgi7SY8Fl+fBZtZj+lu18IC3+qhjadE7MP2NatiMh+qqWGeJTgTWNDqhnpuRjfHdnJj0WhV2uPnMmNqfOFHHzmYrJr5SiXFC3XzunGx5C9GJwSCmE+5P49Nw32npmPhyBRbsN8Jk5uQf1D7EhUo+KDXgtJfKpTop1k2iE41BTO1i1sAErLq+Gx5f1YC/rg3yuTGdcGLP6IfXhfH3lfVSXRTrJFF7YBBTuxGHhKy9IR+ljSHMfK8ezXoXDFxKkdqYONtbU8yOC+c1SnVvjVAHOTyJ2hODmNqVy6KX1nMdlWfHyOfLsKLKxCFO1GbEseyfHzRj1IsHpDon1r04oQ4StSfWQOoQ7hqXhlfOz8FvPzmIv6z2Iy4+XupEQ9RanE4nHlobxO8X1eBVoa6JdY6oI+CZjjqMKQUubLwpHxXuEE57uRJ7/XbOxkXHTZxeVaxLk16rlurWhpvzMVmoa0QdBYOYOpQEmwFzL+iEywclYuzzpXh+W0SaZIHoWNjtdszZHsP4F8tw+eBEqW4lWLkICXUsDGLqkK4dloQtt3THir0tOPutGuwPOrhwBB0xccWvEr8NM96pxxf7WrD1/7rj2qFJ8laijoVBTB1WQYoFH83Ow1m94jB6zn48vSUKh9PJNY7psKxWq1RXxr9Yjhl94qT1sbsLdYmoo2IQU4d30ynJ2HFrAbZW+THu5YPY0GiDzc7hJvR94uQca2pMGPdaHXbWBLHzNwX49YhkeStRxyU1LQoLC2MFBQVSAVFH9sbmRty16CDGd3Pgj2MSEa8PIBAIyFtJi8Te9Q0RC/660oMvS1vwl0kZOL9/vLyVqGMrKipii5iU5aIBCSi6vQBpTiN6P7kPz2+NID4hgc+PNUpcsnDODqD/0+XIjjeh6LYeDGFSHAYxKY5Rr8ODkzOw7sZuWF/hw+Bny7Co3AhXXJzUSecbzcEYdtaF4QvH5BJSC3F6ysUVJgydU4UtVQFsurk7HpiUDnYfICXirWlSvE8Km/GXZdUwGnT4/ahknJqtx20fV+PFLV7kxptR0hjETSfbcccIPldWOrPFgpUHgMdWNSIcjeGP49Ok8edESiXemmYQk2q8sqEBD6+okU7QyXYzbj4lEw6zHg2+MJ4Uzt6nd9HjhsGcPlOJxEcPG2r1eHKtG3vrg/jD2DRcykUaSAX4jJhU5bJBidh+awEqmyO4YnCaFMKiRJsRswal4ZVt7NSlNOKjhi0NJlz9SQuuW1CD03u4pH3MECY1YRCTqvjDMQTCUWS4vt95KzvOjOqWCOevVgiz2Yy1tSbM/tiLGz+uw2n5ThT/tgeuH87hSKQ+PCuRqliNOmkikPUVLXLJIV+VeeCyGrCowoy4uDj2su6AxIsksRe02Alr+juNuGdZA87pG4fdt/fAjRwPTCrGZ8SkOu9vd+OKd8sxe1AquidbsaPGhzlfVeOu8WlYWdqC4rogrhmShEv72+HQBeH3++U/Se1BXNjDHTHh9e0+PL+uAfnJZlw3LBnn9ImTP0GkXuysRar12R4PnlxVh921QfROs+C2USk4JfdQr+m1ZV7MEU74L6yrx+zBiZg1wIUhGXr4fT5EIhHpM9S2xGe/4lSUayqjmLvFg1c3NuDKk5OEC6REDOUi/aQhDGLStDpvBC993YCXNzRIY5MvOSkeM3pYkWAIIhgMyp+i1iS2fmuDRrxfGMDcTY0QvnZppS3xgijRxlWRSHsYxESypcUeKRje2NyESd2dOKeXA2fkm4FwEKFQSP4UHS1xgQ6x41UgZsSHxUG8v8ODlftacOGABOHCJwGjuzjkTxJpE4OY6AcC4Rje2tKId7Y24dM9HpzTJx7TezowqasF+mgIAb8fsRhn6joccfEFseXbEjFgYXEAH+xqxrztbpzbNx7n9Y3D+f0TpJYwETGIiQ6rpiUsBcj8HW4s2u3BtJ4uTC1wYnwXCzKsUWmxiXA4LH9au8RWrxi84qxXxY0xfLbXJ812tqKkBWf2isP0Xi7MEC5oXBYO0iD6IQYx0RFq8kfwkdCy+6SoGYuKPMiJN2FCNwfG5NkwIssIXTSIoIZWgZJavVYrmsJGrCoLYtleD5bs8SAUBSYLFytTC1zS5BsmA5u+RIfDICY6RqtKvVhS7MEy4SW2/EZ0tmNkrh1DsswYlGFEkiWGcCikihazGLrfvPY1AxsqQ1hT7pee9ZY2hjCmiwPjhIuS8d2c6J9hlf8UER0JBjFRKwhGYvhCCCUxnFcLL3F4VKLdgMHZNgzMtKJvmhk9k/VIs+HbcI5GhaZjByMOKfo2dE0m7G2MYkdtCJsrA9h4wCetdGUz6jBMuOg4dOHhwJAczt1NdDwYxERtZGd1ABuE8BIDbHOlH9sO+hESArtXmhUFKWbkJ5mQG29AJ5cOmQ4dEoUWdEwIZ7EjmPhq7aAWn+NKL70eevl3MWxrfECFJ4b9TVEUN4RQVBtAYU0AO4T//kyXUWrhDhAuJgZm2aQLC/GWPBG1HgYx0QlU7QljpxByRcJrd11QWkVoX0NQur3rCUSkhe0zXSZkOI1IFV7JQqs60apHvEUHp0UPh0kHcaitWXiZhJcBMSlQxR7Iwm+IxHTSM9pgBPCFgRbhjbgmc5M/igZfBLUtYWm+7armECqbwyhvCiFJ+HfkJpjRNcmMbslmaXrQHsKFgnjBwM5VRG2PQUzUQXiF0Kxwh1HpDuGgENhij21xwpF64SV2FHMHovAEo/AJn/MLL/F2eFgI3ag8lEps5RqE3DQbdLAa9bCb9XAKLzFME6wGKXDFYE8TAl4MejHwxdatxSidAoionTCIiYiI2pEYxLz3RERE1I4YxERERO2IQUxERNSOGMRERETtiEFMRETUjhjERERE7YhBTERE1I4YxERERO2IQUxERNSOGMRERETtiEFMRETUjhjERERE7YhBTERE1I6k1ZeKioqWxWKxsVIJERERnRA6nW75/wPw40LuIrJV0gAAAABJRU5ErkJggg=="/>
          <p:cNvSpPr>
            <a:spLocks noChangeAspect="1" noChangeArrowheads="1"/>
          </p:cNvSpPr>
          <p:nvPr/>
        </p:nvSpPr>
        <p:spPr bwMode="auto">
          <a:xfrm>
            <a:off x="123825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5" name="AutoShape 7" descr="data:image/png;base64,iVBORw0KGgoAAAANSUhEUgAAAeIAAAEiCAYAAAAlAdEXAAAAAXNSR0IArs4c6QAAAARnQU1BAACxjwv8YQUAAAAJcEhZcwAADsMAAA7DAcdvqGQAAED6SURBVHhe7d0HfBRlwgbwZ3tP7wkkQAgdBKSJdGmKKCpWVGxnO/309Ip6d9bT89TT0zv1FD0bduUQC6A0lSZIbwmEEJKQkJ7NZnv5ZobRsyIlIZmZ5//7rcm+s6DuvDPPvDNvAREREbUfnfiPsrKymNfrlQqIiIjoxNDpdMulIC4sLIwVFBRIhURERHRiFBUVQS//TkRERO2AQUxERNSOGMRERETtiEFMRETUjhjERERE7YhBTERE1I4YxERERO2IQUxERNSOGMRERETtiEFMpFAT5uxD4r07pJf4OxEpE4OYSIHyHi5ESzCGP43PkV7i72IZESkPg5hIYf6wsAoWox53jctG9xSr9BJ/F8vuELYRkbJw0QeiDqA5EEWFO4TK5jCqPWHUtIRR542gwRdBkz8Ct7C9JRiFLxRFSUMIIzu7cPFJKfKfPuT1TbX4uKgRJ2VaYTfp4TDr4LIYkGA1INFmQLLDgDSHEelOIzJdRmTHm6TPEVH7ERd9YBATnSAHhYDdWR1AYW0Ae4RXcX0QJcKrtDGEUCSG7DgTMuMOBWWqEJjJ9kMBGi8Eqcuih9Osh9WkwyMr6tDgj+EPY7Lkv/mQv644IHwugjvHpMIb1knBLQa4GOT1QqiLwV4tBPxBIewrm0NC8IelvzM3wYQuSWZ0Szaje7IFPVIt6JVmQZLw7yaitsUgJmojO2sC2FDhw8YDPmyu9GNrlR9C1qKXEHJi0HUXQq+rEH6d4/TIdukQb4ohGoshFo0iJvyMyj9/+LuopDGCsXMbceOIDIzrGieVLdvrxr9WV2HbJRvQPcEvlUFnFF5mQC+8pJ+mH7w3o9ofj30eJ0qaLNhTH8Lu2iAKhf/2HcIrXgj/fhlWqYU9MMuGwdk2KbCJqPUwiIlagdia/WJfC1aWerF6vxdrhVei0JoVg2uQEGD90i3onWJEmh0Ih8PfvqKRiPw3HL2Xt/jxt7U+xA4dwsI/o3hg2B5c3/+g9P6YGFyAMVF4JUivkmYXttRasbkqgg3CBcXXwoVFVLgWGNbJhhGd7RiZ58Apwk8iOnYMYqJjJAbukj0eoSXaghV7PRguBlOuHUOyzBiUYUKyNSaFbUQMXKFF21Ymv+2Rfm4+f5n0s03ord+G876WBKytdGDVASu+LPVJreexXR1Cy9yJCflOqfVMREeOQUx0hMTOVB/tcuOTIg8WFjVLnZ1OE4JnTJ4NwzMNMESDCAaD8qdPnIsW+KSfy878TPp5QpmzUBfthOUHUrB0nw6fCRcmgUgMU7o7MLVHHE7v6YJJf6jFTkQ/jUFMdBj1vgjmbXdj/g43PhRCeFrPOEwtcGJ8nhkZtiiCgQAix3F7uTW0axB/lyEOsGRhpzsbC0td+LiwRbpdf6YQxmf1jsfZfeKkjmFE9H0MYqIfiERjeGtrE97Z0iSEbzPOEQLkzJ5OTO5qhlFu9X7Taaoj6DBB/F1iJzGptZyNBSWJmL8rgvk73Ti3bzxmCq/z+8fLHyQiBjGRbEVJC17f1Ig3NjdidBcHZvRyYFo3IXxjIYRCIflTHU+HDOIfMqWiKZaN94qT8c5Og/R8/aIB8bj4pASMynPIHyLSJgYxaZo4WcZLXzfg5Q0NQitXCDUhHM7pYUGyqWOH73cpIoi/y5yO0kA3vFGYjLmbPTAZdLhsUAJmD0pEAsctkwaJQcyHNqQ5X5X78Kt5FUi9fwc2Vfrx8KQUfD47DVf0jCIOXsWEsCIFDyJXtwp/6P0ptl5ZjUcmWrCxwoeUB3bi2nnlWCfsGyKtYRCTZogdrya/WIILX9+PvAQTim/Jxd/H2zAg3g+f19uhnv2qXtQPtGzHhPhP8PJp21Bxq0ma4et8Yd+I+0jcV0RawVvTpHovrG/AP1fVwm7W45qT43FOdxP8fn+bju89URR3a/pwjPGAtRteK8rEM+v88IZi+PWIZFx1cqL8ASL14a1pUrV/ra5D90cL8f62JtwzLhELZiZgSnYIXqH1q4YQVp1wE+DZgFlZH2Hlhfvw0DidtO/Effj0mjr5Q0TqwyAm1XlGOGl3e6QQnxV78K8zUvDS6XYMSwm1y4QbdIx8xZiSvAQfTduIF6YBn+72SPv02bX18geI1INBTKrx6sZG9Hm8SJr96tnpqZgzxYH+CcF2n3SDjkOoBqPjV2DetF34z9lWaXYzcR+L+5pILRjEpHjilJOnPluMF9bVSz2gX57mQr+4AHs/q4m/FKOdi7Dg7HI8NiUec4R9Perfe7FIuOgiUjoGMSmWuLbvhW/sxy0fVuJXQxIw/4JknJwUQCAQkD9BquPdgSlJC7Hi4iZcOzQeNy84gIve3C8tPkGkVAxiUqQ/fXoQJz25G/0zrFh/TSYmZ4ekIUikAVEhdJvXYVbOMhTeEEO/dCv6PrEbdwt1gkiJGMSkKO9ua0KPx4pQ1hjC1hs74Zq+Ong8Ho4B1qJwPdC4AncO+Bp7bo5DSUMQPf9ehPe3N8kfIFIGBjEpQoU7hFlvleG+JdX466RkaSIOcRYscb1f0rhAGXKjC/HK5BI8MtkltIyrcenbZahsZt0gZWAQU4f3/Ff16C20dPISTfhidhpGpLTP2r/UwXl34czkRdh6tRu5CWapzoiduog6OgYxdVjlTSGcN3e/tCjDh7OycctAA58D0+HFhAu05q/xwMkb8fFlSfjP+gbMfH2/VJeIOioGMXVI4jjRfv/YjX4ZViy8JA3dHT6EeRuajlRgP0bYP8PK2RH0SbOgv1CXXuPYY+qgGMTUoYSiMWllpMe+qMF7F2XjpoFGqTMW0VGLeoHG5bhn6B7Mm5WNRz6vwbVC3QoLdYyoI2EQU4exstSLQU/ugUmvw6qrstDH5UOQY4LpeLVsx5i4Zdh0nQMGoW4NemqPVNeIOgoGMXUIT66qw8QXSnDbqcl4cIwdbrebQ5Ko9YSqoav/GE+fVovbR6VIdU2sc0QdAYOY2pUYtVe9V463tjRi5TWdMC03Ap+Pi8NTW4gC7jW4rOsGrLs+U6pzYt3j5R61NwYxtZsd1QEMf7oYZoMOCy9ORaaxhR2yqO35itHHuBgrZ+uluifWQbEuErUXBjG1i/k73DjlmWJc1M+Fv4yyoqWlRd5CdAKE3UDDp3hmQgUuOSlBqotinSRqDwxiOuGeWFmLa96vwGvnZeKSHuDkHNR+PJtwc6+v8eYFGVKdFOsm0YnGIKYT6jcfVWLupkYsuSIbJyf5uVYwtT//PkxJXYkvr0mX6qZYR4lOJAYxnTDikoUl9UEsviwLqXreiqYOJFiJAv0SfH5lvFRHxaUViU4UBjG1uTpvBBPmlCDRZsDcc1IQ8HB1HOqAwg2wNf4X8y4wId5qkOpsvVB3idoag5ja1F6hdXHanL04JdeOR06Ll8YHE3VcMeHK8UM8OyWIEZ3tOO2FEqkOE7UlBjG1mS1VfmnihFkDE3HbEAs8zc3yFqIOruFTPHBqIy4+KQGThDq8VajLRG2FQUxt4qsyLya/WILfjU7F7F6An5N0kNI0rcDtJ+3D7UIdFuvyunLWYWobDGJqdatKvZj60j48NCkdZ+eFEApxCTpSKM8GXFewAQ9OzsDU/5Rg9X7OUU2tj0FMrUoM4TOEEH789HRMyQ4gFo3KW4gUyr8Xs3OX4olpWVLdZhhTa2MQU6sRb0ef+fI+/GNaOiZlsYMLqUioDrMy38eTZ2ZJdZy3qak1MYipVWyu9OOsV0vxqNASZgiTKsXCmJX1X6GOZ+KsV/ZJnRGJWgODmI5bcX0Q57xWinsmpGNqDp8Hk4pFg5jdeTH+LNT1GcKFJ4c2UWtgENNxESfrOFcI4RuGJ+OcLmGh1cBF5Ujlwk24Lv8Lqc6LdV88BoiOB4OYjsvM1/fjzF5x0hAlzhtNmhE8iNv6bsA0oe7PnFsqFxIdGwYxHTNx7ugeKWbcdrKZQ5RIe/z7cP/QQvRMs+IC4YKU6FgxiOmYiCvUBCMxPDzOCb+fnVZIo7y78PT4coSjwC0fctUmOjYMYjpqj39Ziy/3teC5aUnwejmmkjTOswlvTG/Cmv1ePPoF1zOmo8cgpqMyf4cbDy2vwZzpqQj7PHIpkbaZW1Zj7tkRPPZFDd7bxtXF6OgwiOmI7agO4PJ3yvHCjHSkGdkSJvqubvov8OoMq3SMcIwxHQ0GMR2xK94txz3jUzAsNSyXENG3YhGclrwKj0xyYbYQxmIfCqIjwSCmI3Lle+UYmGnFZb0NiHKYEtFPi7Tg+p6bcGqeDVcJxwzRkWAQ0y96clUdCmsCeGSCC8EgZxIiOqxgFZ4cW47yphA7b9ERYRDTYa0s9eIPC6vwz9NT0NLSIpcS0WF5NuO5M2K4f2k1lu3lcUOHxyCmnxWKxnDdvAo8PT0DOdaAXEpER6K76Wv8+6wUXP/fCnhDXA6Ufh6DmH7WjfMPYHQXB87upuf0lURHK9yIC7vsxJQCl3QsEf0cBjH9pFc3NkrrCz88IY4zZxEdK28hnhjfiG1Vfry4vkEuJPo+BjH9SFlTCDcvOIC/T02Dp7lZLiWiY9K8Dk+e4ZSOqRIum0g/gUFMP3Lrh5W45ZRkDEjkQg5Exy3qx4iEzbhzbCpu/YjzUdOPMYjpe577qh4HPWHcOtTGFZWIWou/FHcOqUCjL4Jn1tTJhUSHMIjpW+K4x9s/rsRfJiTCy6FKRK2reR0em2QUjrEqlDbyIpf+h0FM3/rtJ1XSLelecTxJELWFwa6N+N3oZPz+E96ipv9hEJPkzS1N0uxZvxli4VAlBWn0R6UXKUTwIO4eWoLC2iDeEo45IhGDmBCKxHDnwircOy6RQ5UUYu52P3o/34CShqD0Sn7+FDy/PV3eSh1ay1Y8NMGCuxZXIcp1IUjAICb8cfFBTMh34pRMuYA6tGpvFH9c4cXsQWl49fx86XX5oAzcvKIbKr1m+VPUkU3J2o3ReQ786dODcglpGYNY4zYd8OOZtXW461QXQlzQoUPS6XQwGAwwmUzQmcz48xd+nJztwLhucfInIP1+crYTN68chKC1P2DrDliyAWOicJRb5E9Rh+Hbg/vGRPDYFzXSOt+kbTrxH4WFhbGCggKpgLTl7FdLMaaLA7N6xBAJc53h9mQ0GmE2m7G7SYfCuhD2CK+9DWGUNgZR4Q5Lw8p8wah01J7bNwkXD0iR/+Qhr2+uxXvb6qXfrUYd0p1GZMWZkJtgQtckIwoS/Oid1Iz+ibXQh4XPhcWZnnhvtN1YOuHhrSdjQ4UPb13cWS4krSkqKmIQa9m87W7ct7QaX8xOh8fjkUvpRBFbue6wEWsrI/jqQAjryn34Wjgpd0kyo2+6FT1SLeiWbJaCNDvehAwhWOOtBty5qApvb3Hj8Wl58t90yK0f7sP5/ePw4OQMuP0RKbjFABeDfG9dEIW1AWw/GBBaYH4MzrZhaI4Vp2SHMDrbixy7EMyhWuFVI/9tdEIkjEevZ6L4+7RMTC1wyYWkJQxijRv01B7cOTYFo9MCiEbZ87atSbeXhRbvlpooFu8N4LNirxSK4h2JU/McGN7ZjpOFgHSYf/mJUee/FqJzggVn9U6U3s/f0YD9jQHs/0MP6f3hBMIxKfDXlnmlZS5X7PVIQT+5uwundxX+ezLKAX8JEPXJf4LajDkdc8vGSJN8fHldN7mQtIRBrGHPrq3HBzvdeHNGIrxer1xKbcFisWC3W4//Fvrx3jY3jELOTusVJ7WAxnZ1yJ86euOfL8HmykO93AdkWrH0mi7S78di9X4vFhU148NdzVJL+tw+Dpzfw4NTUvYJyV0mf4raRPypGPuaFVcNScKlAxPkQtIKBrGG5T28C/85JxO9nAzhtiB2sDJZbHh7VxBztzSjrDGICwckYGa/eOm2cEe2szqAd7c14c3NjbAKVw2XnWTCVb2r4YwKreRwo/wpajXGRCysn4jbPq7G9lt5HtYaBrFGPfJ5DTaIvaUnOzluuJWJt59rgyb8Z4sPc9Y3YpzQ4r18cCKmCy1gJVqypxn/+bpRaMk34bphybhhQB26W7cLgczJKFqVayjOfC8Bw3MdGJBhRZrTiKE5HfuCjVoHg1iDgpEYOv11Fz64OAu5VraGW4vY27nMa8Qz6z14aUMDbhieLARXEgpS1DF0aH9jCM+urcM/V9dhZl8Xbju5Fr1tW4Eoh960CoMDlyw9Be9ua8HgbAdqWkLIdBnx9sWdkSH8JPUSg5jjiDXm8S9rMbm7E93jOFSpNYhje31GF/68MoCRc8qllsyBO3vh72dkqiaERZ0TTFJv7AN39EJekhUjXrbihlVjUBbpJ3+Cjsdzm53YfjCIl2Z2wx1js4X6k4dOCTbMfrdc/gSpGYNYQ8Tp9J5YWYvrT3YiyMk7jpvD4cDTW6Lo8Y99cJj02P+HnrhvYjqSbAb5E+rjtOjxp/Fp2P/7Hoi3WdH1GRfu3zYRsOXLn6Bj8UphFs7ukwan+X9158L+yVhf7kNZExdhUTsGsYY8tapWGirTI55DlY6H2Ar+/KAZQ+dUYVdNANtu6Y6Hp2aoOoB/SBzP/NCUDOz4TQF21RvR68UczDt4GmDOkD9BR6MpYEDCT9SfOIsBzQEer2rHINYQ8fnetSfHsTV8HAIGO25b5sN9y+vxNyF8517QSVW3oI9W92Sz9B2IFyJ/XBbGFUsHok7P29VHa2x2A1buc8vvDtl+0Ad/OIreaZyiVO0YxBrx6sZGdEuyYFCa1D+PjpLYGWtppQkj5hxAutMktYLPVGhP6LYg9goXh96kCd9N3xcS8HbFKOHswl6/R+ruoaXYcqAGz391AGvLPNIELQ8sK8cjp/MOgxaw17RGjHy2GLedmoyRKX7EYpxf+Gg4nU78cYUHnxQ246npWZjU3SlvoZ/y6R4Pbv7gACZ2M+HJUbs4IcgR8oQMeGxDJtbWpCGgS4YnGMHaG/jsXe3Ya1ojlhV7pOdMk/OMDOGjYDSZUAcXpr5egwZfBBtvzmcIH4GJ+U7hu+ouBIsJI94qwHbfIHkLHY7TFMHdw8rx8bQNWDJLhxpPBF+VcYihFjCINWDO+gZcPSQJPh/nDj5S4pzQKw8aMer5/ZjRJw4vz8yB3cTD5UiJqz+9eF4OLh6QgOEv2/Bu5VjAwFv5R8xfjGuGJmHOukOraZG68cyichXuEN7f1oRL+toQ5jKHR0R8Hjx3VwxXvX8Ar13QCb859fvLDdKRu+mUZMy7NBc3L4zg0R0jhSucVHkLHZZvL64aaMALwkV0vS8iF5JaMYhV7qWvGzB7cCIMEc6AdCTEEH5sfQgvCN/b59d2w+k9uDTd8Tot3ymtLPTujiBuWzNY+JKz5C3082JIM5Tg0oGJwjHMVrHaMYhV7pUNjbikv4tzSh8BMYT//GUAa8p8WH5NVw4baUVdk8xYdk0XFNVFceWy/gzjI+ErFi6iE/CycAyTujGIVWzRbg8SrHoMSOWQpV8ihvDvlvtQ5g7hs6u6IFFDk3OcKDaTHgsuz4M/rMNFnw5gGP+ScCPGZh6UhrYs39tyqIxUiUGsYm9sasTFJyXAz05ah/VNCDf6o5h/aS50vG5pU69f2Almgw4XLmbL+Bf5i3GJcAzP3dQgF5AaMYhVyh+O4c0tjTi7wIJIhJ09fs43t6NrvRG8e0lnuZTamtgL3ajX4fKlJzGMD8e/Dxf3ieLNzU0Ii5PFkyoxiFXqbSGEpxS44NJzOsufI64d/NjXYWm+6HmzcuVSOlHEHulN/gj+b9UgwBgvl9IPZZtLMbarA29t4RrQasUgVql3t7lxTm+usnQ4b+4x4KNdbrwjtIR5O7p9vHNxZ3xd4cOD28fLJfQjvmLM7OfCu1sZxGrFIFYhcdzhwsJmTMtnr9+fs6rajHuXHMQbF3Zmx6x2ZDLo8MZFnfHcV/V4vWKiXErfE2nGefmNWLCrWZrhjdSHQaxC87e7cXafOOijXMf0pxzwm3D1/IN45fxO6MUhSu2uU7wJr56fg9nzWrDBM1Aupe+yxw7gHOGYnicc26Q+DGIV+mCnG9N7uXhb+ieInbP+b7Ebfxyfxsk6OpBReQ7886wsXL0wERFLV7mUvhWsxFm946Rjm9SHQawyYm/pD3c1Y1I3K6JRLij+XWLnrPtWBaTJJThtZcfzq6FJGN7JhuuX9wJMaXIpScKNmJ4fwAIhiL0hHtdqwyBWmY8LmzGhmwN2HeeV/qHFZXp8UuTBM2dzuExH9fTZ2VhX7sUrJYOEsxPXM/4uFyqlkRAfCRfapC4MYpVZWNSMKT1cCAQ4t/R3BY123L6oRlpPmKsodWxPCvvolk88qNCPlEtIEqzAVOHYFo9xUheekVRmsXCQTuxmRyjEjlrfsNnt+PPyZlw2KJHrCSuA+Lz41yOS8dslJsDaTS4lBCowOd+IRUUeuYDUgkGsIlsq/TAb9egaz0Gx39AbDFhcGpPGqj48JUMupY7uvonp2Fntx9sl+XIJibo7axFv1Uv1mdSDQawiS4o90vPhIG9Lf8sutIbv+rQaf2UIK86DkzNw11K/sBN7yyWEQDkm5DuxZA9bxWrCIFaBr8p9eGh5Deasa0C3JAufD8vE1vDfVnsworMdZ/TkUCWlEZ+Hivvu3q86AzqTXKpxgVKM7+bEMq7GpCoMYoW7b0k1pr+8DxsqguiaZMP9S6vx7AYepKKaoFn4Pmpwz2kcCqNUd09Ix/3L3XixeACe25aONVUav6CK+jEmx4sVJTzG1YRBrGArS714dm09Hjk9F5cNSsWvhqbhb1M7C61AH3Y3aHsqPLE1/MRXHtw1Lg1dEs1yKSmNuOJQmsOIx9fFYX55f1y0qB8u+7SnvFWbEnXl6JNmkY5/UgcGsYIt3t2MMV3ikGA1yiVAVpwZ47q68Pl+bc+qVeIx4r1tbvxhbKpcQkp0zfsVOKNnIh6c3BnXDc/Gk2cVoKQlA49s0PBY8MB+jMxzCEHMVrFaMIgVTOwb/VMrlIplWu43LbaGxdvzt41KgdPMKq5UZU0haYnK6b0S5ZJDzuiVhrd2a7jzXagWI3IMWLOfLWK14FlKwSZ1d2FFiRv1vv/NolXhDmLZXjdGd9bu7dhKv0lqDd8yktNYKlkgHIPZ8ONLSotRD39E26euYRlurC3jECa1YBAr2Cm5dtwwPAm3f1SK59dV44X11fjtx6W4Y4Qd+YnaXNpPbA2/tMWHG4cnw8HWsKLlJ5ulfbim7PtDdZYXN2BK5zr5nTblORqku177GriwixpIZ+ubbrrpnuTkZKmAlGVMFwcMeh0+2+PG1G4m/H6YFZO6arc1rLc6cNl7B/HieTlI4DrDitc9xYybPiiHLxxFZXMIczfVoiXgwasTt8Oo/6kHMxqht2BFZSbSnEb0TrPKhaREdXV1bBGrgTsQwXn94nH9YDt6Jms7fN7c7sO0ni7ksae0KoiLHOz6TQH6Z5gQjoQQi0Vx9WAHrAaNr0AUqsfALCs2VfrlAlIyBrEKbBYOxpMyrQhrfH5pk8mEuZubcfmg73fuIWUTl628e0IanjsnG/dPTMfLW4SWsFnjK2hFmjFAuDgRj31SPgaxCohzTPdNt2h+/eGdjXrUtoSlGZlIncQZ0qqaw9jQ2FUu0a5+KT5sq2IQqwGDWOGa/BFUC+HTJZ678oMiP87vHy+/I7W6cEAC3ioS9rPBIZdoU35cEw56wmgOaPw2vQrw7K1wO6sD6J1m0fxtaaPRiPk7PTi3L4NY7Wb2i8d72zxcIjFUj17CsS+uUkXKxiBWOHHCg56pQhCH/zeWWIt2Nuih1wGDs21yCamV2B/CbtZjVU2OXKJR4Xr0EI79wloOYVI6BrHCFdUGpINR60G8pDTIFZY05ExhX39UbBTOYBoeuhOqQ/dkM3YL5wBSNgaxwu2pCyI/2YKQBoO40hPFNZ94kPd0HR5cXoeNB/zS83JSvyk9XFhU5AFMGp5LPBZCfmIUxfVsESsdg1jhxIMwL8GAmAZ7TF80vxkJDidemZmPV87PR5rDgqkv7pO3kpqNynNgr1D3DwS0vcRl1zif9D2QsjGIFU6c4i7Hpb3d+OYOP9JcFpzfPxk2k16aCvHik1JgNhrw1pYm+VOkZmO7OrCiQtud83KdTSjlNJeKxyBWMHcgimA4hgSz9qb6K2mKIi/xx88HcxMs2FPHZ2ZacKq4FGCFtmdQy7bWo7YlgmBEw9N9qgCDWMHKm0LIiTchGonIJdrRNV6PffU/HrZR2hiQnpmT+g3vbMfaMqE1aEyQSzQo6kG2cA4QzwWkXAxiBTvgDiE7TghiDT4fvqC3VWgJBPDWljq0BKPwBCLSggAh4aLkAk7qoQlDsm1YX+FDyKDh58TRILLijKhsZidFJWMQK5g41V+Gy4hoTJu3pV4/y4UajxeXvr0H18zbC4M+goVX5MlbSe1MBh0GZFqxpUHbPacznEbhXMAWsZIxiBWs2hOWlkHTYo9pUYZDjysGxUvjhz339sHcCzohxWGUt5IW9E23YnudU36nQUIQpwrngJoW7T2eUhMGsYLVeMNIFYJHy4s97KkPSzOLkTZJM0vVa/g0Fg0ixW6UFjsh5WIQK1i9N4Iku0HTQby3ISzNLkTalC/s++IGLfcYjiHJpkO9jy1iJWMQK1ijP4JEqwExjT4jFhd6EMdR5yUxiLUqN9GM0saQpldiSrDGpFXYSLkYxArm9kfhsug1G8QGIYjFYRud4k1yCWlNTpwJFeLQHYN2nxPHmaPSuYCUi0GsYJ5gFA4NZ5DYIq70hJHpYhBrVbrTKK3JC712W8ROU1Q6F5ByMYgVzCscfDYNdxIOw4BwJCbdFSBtshh10qs5ot0Wsd0UhjfEIFYynsEUzBeOwmzQye+0Rxw6mWAzyO9Iq+KtBjSFtNsituoj8Ic5xaWSMYgVTJxf1qTT7gHYHIjCaWYV1jqHSY+WqE1+pz1mfRhB4aKclItnMQUTjz2DhoM4EIpKKy+RtpmNOgQi2u05b9SFpHMBKRfPYgomTW0Z0+4RGIrGYNRr99Y8HWIQ6kA0qt0JLfQIa3aaW7VgEJNy8eRDAnH4ng5anmuZx4HSMYgVzKDTIabT7i4UW0IhrsOqeWIdMAmtQq2KCv/3euFcQMrFIFYwo7D3Ihp+NmQ1AH4+HNM8XzgGm1G7LeJwzCydC0i5uPsUTBy6pOVx/A6znhMZ0KHe8ybtBnEwZoKZSaxo3HsKZjXpNR3E8RYdGjjZveY1CnUgwRyQ32mPP2KE1chb00rGIFYwuxDE3pB2n5FaDIfuCrg54b1miRdi4sxqJp12W8TesEk6F5Byce8pmHgCaglqN4jF/3NxnukDzVyLVasqhX2f4TQKlSEol2iPJ2TgxDYKx72nYHFCEDdrOYijUWnlpTJx9R3SJHH1rWxx9a2oduuAO6iHy8pTuZJx7ylYos2ARg0vfxYKhZCXaJLWJCZtktajTjQD4Vq5RGN0ZukckCAOISDFYhArWJLdiHoNd1YSg7hbsgV7ahnEWlVcF0TXROFiNKrROqC3oN4bQRIXP1E0BrGCpToMqGmJQK/X5m4UZ1TKTzRgV412e8xqXWFtAD0SfPI7DRKCuM4bRopDw+uhqgCDWMHSnEZUe8LQaXhWnYIkA7Yf9MvvSGvEfd87sUl+p0FCEIvnAPGinJSLQaxgYo/hyuaQpoM4Lw6obglr+ha9VjX5IzjgDqNnfL1cokE6C6qEIM4QzgWkXAxiBcuOM6JCOBHpNHprWhQOhTA424b15Rq+PalRX1f4MEjY9wg1yCUaJLSIxYuRTBdvTSsZg1jBcsShO41BGDQcxGKHraE5dqwt88olpBVflfkwNFsIoIhbLtEgIYgrmkLSuYCUi0GsYOJsOnFWA+r82p7ebli2CV/ua5HfkVasLG3BKdnansylwutEisMgzTBHysUgVjhxDGW5R9tLAQ7PMWNFSQuXJ9aYz4V9Piq7WX6nTaXNLuSK46hJ0RjECtc1yYz9bm2vQOTQRzAkx47P9njkElK7L/a1oCDFgjTjAblEm/a6bdI5gJSNQaxw+clm7G3U9u25YDCISfkOLCzSdutISxYVeTCpmwkIlMklGmRwYk99BN0YxIrHIFa47kIQ764NwmDQ7jjCSCSCCV0s+KiQQawVHwv7emoXDY8fFhmTpGO/e4pFLiClYhArXM9UizSzlNGo7eELvRJjELurrOMwJtXbUe1HrTeMU1P3yyUaZUrErtqAdA4gZWMQK1yvNKtwYmIQB/x+zOjtwrtbNd5K0oB3t7lxTi8zENT282GxRbxTOPZ7MYgVj0GscOKaxOJg/pImdhme3t2Mt7Y0yu9Ird7e0oTzCzQ8dlhW1BgnHftO4RxAysY9qAL9MqzYWcfF8fPjouiUYMYHO3mSVqtle1tgFM5ap2j9trRgS50V/YVjn5SPQawCJ2VasbWai+OHw2Fc1M+Bl7/W8JSHKifu28sGmIBglVyiUcZEbD7gxwDh2CflYxCrwMAsGzYKB6VWl0P8rgt6WqRWU1Etl0ZUm8rmMOZuasSVferkEg0zJWHDAZ907JPy8cytAuKiB+IE+FrvsCUKB/24Zkginl2r4RV5VOrZtXX41ZA4JER3yiUaZkySjnnx2CflYxCrgDjhu8Wow34Oo0UsFsMV/W341+o61Hu5NKJaBCMxaZ/eMKAWiHCBjz3uBOmY52IP6sAgVolhnezYWM3gEaVawrhicCKeWCmctEkVxH05pcCOPo4dcom2ramySsc8qQODWCVGdLZjfSU7bInEpRGvG2zH37+sRb2PFydKFwjH8NgXtfjN4Hq2hkV6C1aXxaRjntSBQawSI3PtWFnqhcnEW1WiTHMAlw+Mx8PLa+QSUqq/rqjBGT1sGBTH1rDE0klaAnJknkMuIKVjEKvE0E52lDSE4I4wiEXis+KbBtvw+Mpa9qBWsLKmEB5YWo07h7I1/I3qcCfsE471oTnsqKUWDGIVGdPFgTUHeCv2GwnGIO4cnYR7l1TLJaQ093x2EL8bnYB8K1vD31hekSgd66QeDGIVGdfVgc9LfZpeiemHbh5swYYKHxZwti3FWVTUjOV7W3DfiINsDX/DnI5lJQHpWCf1YBCryIRuTiwpboHZzPVJvyGuVfznMQm4Y5FwMidF+cPCKjw43gxDy9dyCcGSg8/2eDA+3ykXkBowiFWkf6YVoUgMe93igoD0jQk5MQzOsuL3n2h8WkQFuXNRFfqkW3BB7ia5hEQ7mjIRiQrHOueYVhUGscpM7u7EstKg/I5E0WgU94524pWNDfh0t0cupY5qyZ5mvLC+AX8fXQmE2Ov9WwYXFpaYMamArWG1YRCrzJQewsFa5IHFwjVKv8sa8+OxKam46YMD8IaEJgV1GLPeKkPSfTth+9N2dHpol/C+HE9OMSINm+VPkMSShU8KmzG1wCUXkFowiFXmDCGIV5S0oCXCead/aHJn4SW0Jq7/r8YXlO9AJr+4D1/s8+L2UZn494wumNEnGVWeMHxN7CX9Q3WRLOG7asEZPRnEasMgVhmTQYcze8Vh8T7env4hccat+0bZsbc+KM26Re0rHAWWFntw17gc9MuwI9FmxMTu8bh2WDruX5cnf4okOgMW7E3AmT3jYNSzD4jaMIhVaHovFz4sbOFqTD/B5/PhqamJ0iQRHxdylYz2tGh3MxJsBmS6vj8JTX8hlGt9rLvfY87G/J1enNU7Ti4gNWEQq9CMPvGYt92NADjL1k/JMPnx/NnpuPTtMuyo5qxb7eWkTBvqvWH4fvDMfl9DAC6OwPueJmQJQezG2X0YxGrEIFYhl0WPc/vG4+O9XATi54xMDeLP41Jx0Rv7uTBEO8mOM6J3mhV//7ISTf5D+2BHtQ/Prj0Ig0FoESeMk8oIeG93onRMO808ZasR96pKnddPaBXvaGHv6cO4MD+Cab1cmDl3P2IxuZBOqHSXEeXuAC5/pxgXvrEb9y8tx/g8i9SzPe/JKDxxZ8mf1DBzFt7ZEcFMIYhJnRjEKnWBEMQr93tRE+Tt6Z8jLgzxm0FG9EqzYMZrpXIpnSgzXi1FQbIZG65IRMVNyfjk/DjsuS4Jz062Y/eNGUi06ZH+cC3er5sBGLUbQqXBblgtHMvn92cQqxWDWKV0OuAi4cCdV+hnp63DEHtS/2W0Hcl2g9QyphPj/Nf3Sx217j3FJE24IipI/l899fv9+PTiRJzRw4nz5lbht+tGAfZe8lYNMTjxRmEiLhrAEFYzBrGKXXxSAuZuaoTVxuXSDkfsSf3ExLhDz9bZMm5z5762Hw6zHn8bY0Ek8vPP58PCRdJTEyx44LQUPP5lPSa/1wmIHy1v1QhbN8zd3Cwdy6ReDGIVG93FAYPQMl5TGRVayBx7eDgtLS14dJwNqU4jpvxnHzwBzr7V2sTvVPxuUx0GPDLWikg4LG/5eeLjgyt7A59dnol15V7kPy3U4+Tp8lb1W3qgE4zC//KoPK62pGYMYpW7bFAiXt3kho2t4l8krtR0/0gz+mdYMG7OXuyp46QorUX8LsXvdECGFX8ZZZFau0ejZ1wQJTdnwSJcWboerMPCphnC2UvlCx9Yu+DlLVHpGCZ1YxCr3BWDE6Xb0+4oB2YeCbGVdtsgPWb2cWL0v4uxZA8XiThe4rJ94nd5Yf8E/G6IUXoufyzERwifX5qECV0dOP2VKvxpy0Tp1q1a1US74rWNDZgtHMOkbtIK8jfddNM9ycnJUgGpi9WkR7k7hNKmCIZnmw77TI5ksRgGpAD56Q5c/PYBJFgNGNrJLm+ko/Gv1XW4+v0K/OvMdEzvHPq2Y9axEv/89O5mWG1WPLi8DutrM3HxwHQgUCZ/QiWMSXhqWw/kJZpwvnABQ+pVV1fHFrEWXDMkCc9/Vc9OW0dpQlYES2dn4pUNDbhGCJNwlIONj5T4XYnf2SsbG/HprDSMzWi92/xiGN/QT4cFl2Ti8xIPev3bDCRPk7eqhNDSn7OuHlcJxy6pH4NYA4bk2FCQYsa7uziU6Wjl2gL49NI0aTGNgU/uwfK9LfIW+jnLhO9I/K6M+hg+Pj8eXZy/3CnrWAxKCqHs1hxEhOujhIca8aV3hrxF4XRGvLE7A3lJZgznnRhNYBBrxHXDkvHsWraKj4W3pQUPjrHjd6OSMHNuKe5afFDeQj9056IqaYzwb06Jxz3Dj/158JHyer1YMzsZIzrbMOaFKjy4azpgzpC3KpTQGn52nQ/XDWVrWCsYxBoxo08cfKEYVpSFOZTpGPh9PkzKCWPNr7JR2hDEgH/sxke7vr96U3FdEO9sbZKW9tOaD4Xvor/wnZQ1hbD6qgxM7RSRhh6dCGJv91fOcOC2kUn44+IanLfwJMA1RN6qPJ8d6Ix6b0Sappa0QTojFxYWxgoKCqQCUq8X1zfgvW1NeGNGotSSoGNjNJmwuDSGe5c3YGiODX8+LV34buvx9Jp6DMy0o8EnhBCieOuiztL0mWq2uzaAe5dUY32FD/dNSMFpnYRgDLTfilZfVhsx+/1qdE0yY8t1VqD+E3mLQpgzcdbH/XF6DxeuZYtYE4qKitgi1pIrT06UTpzra3RsFR8HcQzs+CyhdXxlKromGtHrsSK8s8WNZ8/ugttGZeGBSZ1wSuc4XP5Oufwn1Edcser3n1Shz+O70T3ZhK+uSsfotEC7hrDo1LQw9v1fJ2nykJS/NWNj+Gx5izKsrsvHlko/Q1hjGMQac8upKXhqdQPsDs7Uc7wCfj+u7yec/HOtOK9fMpxmaTSg5IyeiahpCWNrlV8uUQcxgO/+7CA6/3UXmgNhbLkhG9f1PfSstqMIB1rw9dWpGJBpxdBnq/F48VmAQQH13ZKNx9c7cMtIDiXVGgaxxtwwPFkKh/XVwrnJ8L/goGPnD0Xgsvz4u7Qa9WgJqmOqTPFOym0fVSLrwZ2ocofw+RUZuHu4EQl6/wl7Fnw0AkLL/K2zXLh+aAJ+81E1Zi0bDdj7yFs7ptX1vbFmvxf/NzJFLiGtYBBr0O2jU/H3L+tgt3NoRGsYlWPEyn1u+d0hRbV+7K0P4NEvaqWOTEq1YKcb587dj6FPF0vzln99bTbuH2lCliXYIQP4u8LhMO4aZsQr52bg/e1NGPxqOpA4Ud7awdi649E1eunYJO1hZy2N6vN4ER49PRNDkvzSCYuOnTjPx/R33Yi3WTAw24k6bxjvb6vDA+MToDcY8fpWDyrdYVw4IF7qCTsoq2MPIVtX7sO725rw1uZGdEow45IBcbiwlwVBv/e4Z8ZqLwGDHae+WIlgJIYvrk5GQfS/8paOQI+l7qm4boEHRbf3kMtIK8TOWgxijXp1Y6M0c88nszLgbmqSS+l4PLfJh6+rIki26nBuTwsGZxyaPMVkMqGwUY/5uwNCy8wNi1GPaT1dmFLgwtiu7f/sUryQEOeDXlTULA3JEvvxnd3LiekFVvRIiEnDg9RAHEN/5pt1WCtcaDw1LRXX5i4QSjvAhYWjPya+k46LBiRIHSpJWxjEGjfq33tx7bAkacxnSCUn245M7KlutVqxtU6HxXv9WLTbg53Vfozp4sCpeQ5pFqXBOTY4zW37xEgcoyoONxKfR64sbcGKkhYMybFjQlcrJuSa0Ssxptq7JOJF0R2f+/D8ukYp9F4Yvx3wt+Ma1AYH3j4wEY+tasbaG9S7gAX9PAaxxi0UWkC3fFiJTdd3QmNjo1xKJ4IYCOKrMaTHqvKg0EoL4Cuhpfa1EJBdEs3oky60RlPM6JZsQecEE3LiTUh3GpFoO7IOduJY5qrmsDTBxr6GoDTZyK6aALYd9Eu9uQdn26Qx0EOzTBiSroMFoQ7/zLe16PV6zNsL3PxRDQYJ38PqywNA05fy1hMsbjj6PW/Dg5PTcWavOLmQtIRBTLjwjf0YkGnDdf0NUk9Taj/iRCEmoxFFjTHsro+guCGCvQ0h7G8MocIdwkEhWJuDUSRY9VKrWeyVbRR7UAnCkRj84Sg8wvZGfxQuix4ZQnCLAZ4rBHleghH5iQYUJOnRJU4ntXi1vhJXQ9SG8S9XQi98het+lYSs4Hx5ywliSsWjO07F6v1evDcrVy4krWEQk9RKEqdr3H5zFzgj3+/5S+1PHGJmEMJZvK0tvqIxnRDGMXhDMQSEHBUXPNAJLTwxkG1CMDuEgHYYo0A0Iq2tLAauUjtYnQg2ux2TXqvF5iofnj87DZdmnbhOXJWGscj/ZwhrbuiGfhlWuZS0hkFMkj99ehBlQqvriYlOaU5lIi0xm824ZUkLXt3YhBuGJeFfI1cD4Xp5axuxdMbVy/oi1WHEQ1MUvkgFHRcxiDmOmHD/xHTp9tiKcm08IyT6LrFX+GNjrXj89FQ8v64BY+YNApzCqw0trOwpLRd5/6R0uYS0jEFMkr9MTsefltTCwakvSYPE5+UX5sew6pps7KwOIPdpJ9z20+WtrczeE3cuDePByRkwig+oSfMYxCQ5r2+89Jzqb2u8MJnNcimRtuRY/NhzczaS7EZkPNaE92paedEIYxLu+aqb1CP+gv5c5pAOYRDTt/42NQNPrqrDziaTXEKkPd6WFiy9JAnTe7pw3hsHcfuGaYCudY6Jdc0n49EvG/Hw1Ey5hIhBTN+RHWfCI6dn4g+La+ByueRSIu0Rh/L9c6IND01MxROr6jHxo7GA7Tg7tLqG4LZPo9LUsuLYcKJvMIjpe341NAkZLhMeW+uFxcohFaRd4tCvK3oDS6/IliZayX8+E9GEcfLWo2Ttivu/ykaKw4DrhnGtYfo+BjH9yOPTMvH4l7XYXG+QZiEi0ipxtrEChx+lt3aC1aRH/F+DWNh4prz1COlt+LJhAB77ohZPTMuSC4n+h2dZ+pFO8Sb848xM3PLRQTh5i5oILR4PvpyditPyHTj91Vr8ces0ecsRiB+Fmz5sxJPCMcVb0vRTGMT0ky4blCgtBPC7Txul2YeItE6c7GbOVCf+NC4FDy2vw7TFkwDLL7RwnSfh14vMOFk4lsRjiuinMIjpZz19VhaWl7Rg/p4IjMZDS/oRaVkoFMKN/fX46NJsfLHPi54vFQBxw+StP2DOwKt7CqTVrf4lHEtEP4dBTD/LZNDh2bOzcP38SpT7LXIpkbaJc3eflBBAxW2dIS5YlfCoCZ83T5W2LS+Pxx0rO+PZrenYERiBa+dV4BnhGDLLi3MQ/RTONU2/6B8ra/HO1iZ8ckma9KyMiA4RH9tc9H69tLa0uNJVtSeCXmlW4WcYnmAEV52ciMfO4Jhh+nlc9IGO2JXvlsNi1OEvo6zS3LxEdIi4aMSol+sQiArHx6ROsJsO3Wh8Z2sdlhQ3oeKOntJ7op/CRR/oiL1wbg42VPjwyo6ItDQfER0iXpjWeiOYdVLKtyEsmtkvGU3+iLSgCtHhMIjpiOh0wH9mdsLdS2uxtpZDMIi+KxiJIc764wtUu8mA2paI/I7opzGI6Yj1TrPglZk5uPL9KtREuUoT0Tdy4/VYsdctvztk20Gv9Jz4zF4ci0+HxyCmo3JW7zjcMTYVV/23GhZHnFxKpG2vzszGMiGIn1hZhVWlzXh/ez3u/qxc6qxF9EsYxHTUbj01BafmOXDlB7VwxTGMSdvi4+Nx97J6XDYwHkZ9FG9sqcWGCo809O+p6Rw/TL+MvabpmF34xn4k2gz424Q4DmsiTYoTLkRv/6wJdd4w3rqos1xKdOTYa5qOy5vCiaewNoi/reFKTaQ94jzsD6/2YGe1nyFMx4VBTMflnYs7Y8FON17cxmkwSTvsdjvmbPJj3nY33haOAaLjwSCm45JsN+C9S3LxrzV1eG8vqxOpn8ViwdtFETyxslao+52R6uAFKB0fnjnpuHVLNmPerFzc/Vk1Fh3gnNSkXiaTCR/v1+OORQfx/qW56J7C+k7Hj0FMrWJAphX/FU5Mt3xUhU8PcMIPUh+9Xo8llSZc/98Kqa4PyrLJW4iOD4OYWs3wznZ8cFkublxwEEurzHIpkQrodFhRbcUV75QLdTwPI3O5Rje1HgYxtapReQ58eHkerptfhSVVFuH8xeXfSNn0BgOWV9twxbvl+HB2HsZ25axy1LoYxNTqRndx4GPhhHXzgip8XGHmIhGkWEaTCZ+Um3D9vAqpTo9jCFMbYBBTmxBn3lp4ZRf8cXE13i42SJ1ciJTELPaO3qPDHQurhLqcJ11gErUFBjG1mSE5NiwWTmBPra7Dv7fFpGEfREpgtdnw7y0R/GNlHRZf1QXDOvGZMLUdBjG1qT7pVnwmnMgW7HDjL2sCsAknOKKOzO5w4IFVPswX6uxnV3dBX6EOE7UlBjG1uZx4E5Zc0wWFNQH8elEzHMKJjqgjEqetvHFhk1RXlwp1tpNQd4naGoOYTgi7SY8Fl+fBZtZj+lu18IC3+qhjadE7MP2NatiMh+qqWGeJTgTWNDqhnpuRjfHdnJj0WhV2uPnMmNqfOFHHzmYrJr5SiXFC3XzunGx5C9GJwSCmE+5P49Nw32npmPhyBRbsN8Jk5uQf1D7EhUo+KDXgtJfKpTop1k2iE41BTO1i1sAErLq+Gx5f1YC/rg3yuTGdcGLP6IfXhfH3lfVSXRTrJFF7YBBTuxGHhKy9IR+ljSHMfK8ezXoXDFxKkdqYONtbU8yOC+c1SnVvjVAHOTyJ2hODmNqVy6KX1nMdlWfHyOfLsKLKxCFO1GbEseyfHzRj1IsHpDon1r04oQ4StSfWQOoQ7hqXhlfOz8FvPzmIv6z2Iy4+XupEQ9RanE4nHlobxO8X1eBVoa6JdY6oI+CZjjqMKQUubLwpHxXuEE57uRJ7/XbOxkXHTZxeVaxLk16rlurWhpvzMVmoa0QdBYOYOpQEmwFzL+iEywclYuzzpXh+W0SaZIHoWNjtdszZHsP4F8tw+eBEqW4lWLkICXUsDGLqkK4dloQtt3THir0tOPutGuwPOrhwBB0xccWvEr8NM96pxxf7WrD1/7rj2qFJ8laijoVBTB1WQYoFH83Ow1m94jB6zn48vSUKh9PJNY7psKxWq1RXxr9Yjhl94qT1sbsLdYmoo2IQU4d30ynJ2HFrAbZW+THu5YPY0GiDzc7hJvR94uQca2pMGPdaHXbWBLHzNwX49YhkeStRxyU1LQoLC2MFBQVSAVFH9sbmRty16CDGd3Pgj2MSEa8PIBAIyFtJi8Te9Q0RC/660oMvS1vwl0kZOL9/vLyVqGMrKipii5iU5aIBCSi6vQBpTiN6P7kPz2+NID4hgc+PNUpcsnDODqD/0+XIjjeh6LYeDGFSHAYxKY5Rr8ODkzOw7sZuWF/hw+Bny7Co3AhXXJzUSecbzcEYdtaF4QvH5BJSC3F6ysUVJgydU4UtVQFsurk7HpiUDnYfICXirWlSvE8Km/GXZdUwGnT4/ahknJqtx20fV+PFLV7kxptR0hjETSfbcccIPldWOrPFgpUHgMdWNSIcjeGP49Ok8edESiXemmYQk2q8sqEBD6+okU7QyXYzbj4lEw6zHg2+MJ4Uzt6nd9HjhsGcPlOJxEcPG2r1eHKtG3vrg/jD2DRcykUaSAX4jJhU5bJBidh+awEqmyO4YnCaFMKiRJsRswal4ZVt7NSlNOKjhi0NJlz9SQuuW1CD03u4pH3MECY1YRCTqvjDMQTCUWS4vt95KzvOjOqWCOevVgiz2Yy1tSbM/tiLGz+uw2n5ThT/tgeuH87hSKQ+PCuRqliNOmkikPUVLXLJIV+VeeCyGrCowoy4uDj2su6AxIsksRe02Alr+juNuGdZA87pG4fdt/fAjRwPTCrGZ8SkOu9vd+OKd8sxe1AquidbsaPGhzlfVeOu8WlYWdqC4rogrhmShEv72+HQBeH3++U/Se1BXNjDHTHh9e0+PL+uAfnJZlw3LBnn9ImTP0GkXuysRar12R4PnlxVh921QfROs+C2USk4JfdQr+m1ZV7MEU74L6yrx+zBiZg1wIUhGXr4fT5EIhHpM9S2xGe/4lSUayqjmLvFg1c3NuDKk5OEC6REDOUi/aQhDGLStDpvBC993YCXNzRIY5MvOSkeM3pYkWAIIhgMyp+i1iS2fmuDRrxfGMDcTY0QvnZppS3xgijRxlWRSHsYxESypcUeKRje2NyESd2dOKeXA2fkm4FwEKFQSP4UHS1xgQ6x41UgZsSHxUG8v8ODlftacOGABOHCJwGjuzjkTxJpE4OY6AcC4Rje2tKId7Y24dM9HpzTJx7TezowqasF+mgIAb8fsRhn6joccfEFseXbEjFgYXEAH+xqxrztbpzbNx7n9Y3D+f0TpJYwETGIiQ6rpiUsBcj8HW4s2u3BtJ4uTC1wYnwXCzKsUWmxiXA4LH9au8RWrxi84qxXxY0xfLbXJ812tqKkBWf2isP0Xi7MEC5oXBYO0iD6IQYx0RFq8kfwkdCy+6SoGYuKPMiJN2FCNwfG5NkwIssIXTSIoIZWgZJavVYrmsJGrCoLYtleD5bs8SAUBSYLFytTC1zS5BsmA5u+RIfDICY6RqtKvVhS7MEy4SW2/EZ0tmNkrh1DsswYlGFEkiWGcCikihazGLrfvPY1AxsqQ1hT7pee9ZY2hjCmiwPjhIuS8d2c6J9hlf8UER0JBjFRKwhGYvhCCCUxnFcLL3F4VKLdgMHZNgzMtKJvmhk9k/VIs+HbcI5GhaZjByMOKfo2dE0m7G2MYkdtCJsrA9h4wCetdGUz6jBMuOg4dOHhwJAczt1NdDwYxERtZGd1ABuE8BIDbHOlH9sO+hESArtXmhUFKWbkJ5mQG29AJ5cOmQ4dEoUWdEwIZ7EjmPhq7aAWn+NKL70eevl3MWxrfECFJ4b9TVEUN4RQVBtAYU0AO4T//kyXUWrhDhAuJgZm2aQLC/GWPBG1HgYx0QlU7QljpxByRcJrd11QWkVoX0NQur3rCUSkhe0zXSZkOI1IFV7JQqs60apHvEUHp0UPh0kHcaitWXiZhJcBMSlQxR7Iwm+IxHTSM9pgBPCFgRbhjbgmc5M/igZfBLUtYWm+7armECqbwyhvCiFJ+HfkJpjRNcmMbslmaXrQHsKFgnjBwM5VRG2PQUzUQXiF0Kxwh1HpDuGgENhij21xwpF64SV2FHMHovAEo/AJn/MLL/F2eFgI3ag8lEps5RqE3DQbdLAa9bCb9XAKLzFME6wGKXDFYE8TAl4MejHwxdatxSidAoionTCIiYiI2pEYxLz3RERE1I4YxERERO2IQUxERNSOGMRERETtiEFMRETUjhjERERE7YhBTERE1I4YxERERO2IQUxERNSOGMRERETtiEFMRETUjhjERERE7YhBTERE1I6k1ZeKioqWxWKxsVIJERERnRA6nW75/wPw40LuIrJV0gAAAABJRU5ErkJggg=="/>
          <p:cNvSpPr>
            <a:spLocks noChangeAspect="1" noChangeArrowheads="1"/>
          </p:cNvSpPr>
          <p:nvPr/>
        </p:nvSpPr>
        <p:spPr bwMode="auto">
          <a:xfrm>
            <a:off x="123825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42" name="1 Gráfico"/>
          <p:cNvGraphicFramePr/>
          <p:nvPr/>
        </p:nvGraphicFramePr>
        <p:xfrm>
          <a:off x="5508104" y="2427734"/>
          <a:ext cx="3240360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cxnSp>
        <p:nvCxnSpPr>
          <p:cNvPr id="62" name="61 Conector recto"/>
          <p:cNvCxnSpPr/>
          <p:nvPr/>
        </p:nvCxnSpPr>
        <p:spPr>
          <a:xfrm flipV="1">
            <a:off x="4860032" y="2715766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1" descr="data:image/png;base64,iVBORw0KGgoAAAANSUhEUgAAAcIAAAEiCAYAAABqXNLHAAAAAXNSR0IArs4c6QAAG/5JREFUeF7tnG/IVNXah5dfTn5546HCwigPEhYURbz6QRA60j8K8u8nhcAiSfojmvgQhR6OgopiypOEB8okUT+lZaBoiOeDYJGHMAhSSo5FUlEiHQo7X3xZm3fNWc9+ZsaZ8X7mnnvd10Aczzx77rXv67dmX7P23jMTAg8IQAACEICAYwITYu/ffffd1d9//90xBlqHAAQgAAGPBCZMmPCPSoRnz569Om3aNI8M6BkCEIAABBwTOHfuXECEjicArUMAAhDwTgARep8B9A8BCEDAOQFE6HwC0D4EIAAB7wQQofcZQP8QgAAEnBNAhM4nAO1DAAIQ8E4AEXqfAfQPAQhAwDkBROh8AtA+BCAAAe8EEKH3GUD/EIAABJwTQITOJwDtQwACEPBOABF6nwH0DwEIQMA5AUTofALQPgQgAAHvBBCh9xlA/xCAAAScE0CEzicA7UMAAhDwTgARep8B9A8BCEDAOQFE6HwC0D4EIAAB7wQQofcZQP8QgAAEnBNAhM4nAO1DAAIQ8E4AEXqfAfQPAQhAwDkBROh8AtA+BCAAAe8EEKH3GUD/EIAABJwTQITOJwDtQwACEPBOABF6nwH0DwEIQMA5AUTofALQPgQgAAHvBBCh9xlA/xCAwLgSOH/+fFi1alW4fPnyqHGWL18e5s+fXz2/YsWKcOHChTBz5sywdu3aMHHixDH7dPr06bB69erq+fp2Bw8eDCMjI9XftmzZEqZPn179O71maGgobN26NUydOrV6fvv27WHWrFmN7cYVgIHiiNBASOwiBCBQDoEopx07dlQyisJbt25dmDFjRiXF+Fx8RDHmjyTT119/vZJXvl1e79KlS1W9KNPJkydX8lu0aFGIz588ebKqG2vt37+/knMz4ZZDuvNOEGHnrNgSAhCAwHURuHLlSiWqBQsWVEKLq8E1a9aElStXVqu1XGpxFZce8fkDBw40VotRZtu2bQvr168PJ06cqFaTUXKpfhTr7Nmzw+bNm8Pw8HAlwiS/nTt3shqspYgIr2ta82IIQAACnRNoJ7Qovii4tKJLpzHTKc66CNN2hw4dClOmTKlWlOm0Z/zfZcuWjVkRzpkzJxw/fjwsXbq08512sCUidBAyLUIAAvoE6qvBJLh0mrSdCOunRuM1wffeey9s2LAh7Nmzp3FqNRdhXCGma4RRlBs3bgy7du0K8+bNC3v37g2nTp0Kc+fOHXMaVp9U//cAEfafOSNCAAIOCeSnM9Npz/pzrVaEEVd+Q8wjjzwSfvjhh+rU6O7du5uuCOvXGaMU43XCeJNM/N98xZivPh1GExChx9TpGQIQ6DuBKLJ0LS8N3uk1wvrO5qdYjxw50vQaYTpVGl8bV6PpxpkzZ85U5dLNOdw9GhBh398NDAgBCLgkEO/0zK/lJUF1etdoujmmfqdpq7tG69cY012jaWXIivC/05AVocu3JE1DAAL9JNDs+mC+Kmz2PcL6CjI/NVq/ttfqe4RxjPqqM+1LvEaYvsvYTxaDOBYiHMRU2CcIQMA9gSiww4cPh8WLF7tnMd4AEOF4E6Y+BCAAgR4IxFOY8ZF+JaaHErykQwKIsENQbAYBCEAAAmUSQIRl5kpXEIAABCDQIQFE2CEoNoMABCAAgTIJIMIyc6UrCEAAAhDokAAi7BAUm0EAAhCAQJkEEGGZudIVBCAAAQh0SAARdgiKzSAAAQg0JfCvv4Xwn4tlw/nT5BD+/Ndie0SExUZLYxCAQF8InHs+hP/5374MpTbIv/8ZwrS/qw0/3gMjwvEmTH0IQKBsAojQfL6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TYhuL27dvDhx9+WG2xZcuWMH369DFbnz9/PqxatSpcvny5+tvy5cvD/Pnzq3/H51asWBEuXLgQZs6cGdauXRsmTpwYrly5EtatWxdOnToV5s6dW20TH7HW/v37q3pxOx4QgIABAojQQEjtdxERtuBz8ODB8Nlnn1XyunjxYiWu+O+pU6c2XhGFtnXr1rBo0aLq+SiytN3kyZOrf8+YMaMSY5RqfETpnT59Opw8eTIsW7Zs1OvjNrNmzWoqXPMzjQYgUCoBRGg+WUTYIsJcXGll99JLL7WVVFrpRfnNnj07rFmzJqxcubKSZJTfjh07KiGeOHGiGjUJMsrvpptuYjVo/u1EAy4JIELzsSPCFhHm4rp06VLTFWH9pbkwo9i2bdsW1q9fH4aGhkatFmO9+orw+PHj4eGHHx614jQ/u2gAAh4IIELzKSPCNhFGGa5evTpMmTKlWslFobV71E9/phVgXYTptGm8RhivKd5xxx2VGOPKMI4Xt4+nXPPTsOZnGg1AoFQCiNB8sohQ6NRolOBPP/3UuCEmXi9stSJsdp1x3rx54YMPPqiuN6YVY7qJxvwsc9BAfmNUuw8y7bbLb7zKb6JKH8jqdbmmPCATCxEOSBC97wYibMKu2TXBfLWXvyRdF5w0aVLj7s/491ij1TXCfGWZbpxZsmRJ2Lx5cxgeHq5EyN2jvU/qfr8yvzYcr/vGTA8cOND4UJT2p9128W/xg0+8Dn3fffc1brR64oknGjdU5R+QuMO43ym3GQ8RDlAYve0KIuxiRRg/paevRqSXXUuQze4azQ+M6a7TeLo0/ZsVYW+TWetVnUqp3Xb1MwjpruV46nxkZGTMB6SdO3dyh7FW4PVxEeGgJNHzfiDCFujy7/rFTdKpqnylF2+ISd8TzMuk7xK2+h5h2jYe7OJ3DNMp0G6vSfacOi8UJRBzO3r0aPjtt9+q74a2OjXabrv6KjLdrLVp06bwzjvvjDplPmfOnBBvrlq6dKloHxTrkQAi7BHc4LwMEfaQxbFjx8Jdd93FzSw9sCvxJekDTPrRhfw7qPkPI7Tb7siRI43vrcbX5Hctf/31142btjZu3Bh27doV4jXlvXv3jvlRhhL5DnxPiHDgI7rWDiLCaxGq/T2uFN9///2wcOFCfv2lS3albl5fzeU/rJDfGNVuu3g6PL+umIuw2TXleIdxsx9lKJXxQPeFCAc6nk52DhF2QoltINCGQKd3CLfbLpbP7zJutqrMf8nozJkz1R7lP8rQ7CcACa4PBBBhHyCP7xCIcHz5Ut0BgXQ9ecGCBdUvD9W/SpMQtNuu1V2j+c1Z6Q7jdj/T5wD34LWICAcvky73CBF2CYzNIdCMQH5jVP4DDPVVYKvtYs1W3yOMf6t/HSe/mSv/oXfSUSCACBWgyw6JCGV5Ug0CYwjs27cvPPnkk9f8ZSLQGSWACI0G99/dRoTmI6SBQSYQV3KHDx8OixcvHuTdZN+uhwAivB56A/FaRDgQMbATEICAWQKI0Gx0accRofkIaQACEFAlgAhV8UsM7keE//pbCP+5KMFscGv8aXIIf/7r4O4fewaBEgkgQvOp+hEhk9X8ZKUBCAwkAY4tAxlLNzuFCLuhNejb/vufIUz7+6DvJfsHgbIIIELzeSJC8xFmDSDCktKkFysEEKGVpFruJyI0HyEiLClCejFIABEaDG30LiNC8xEiQvEIPdxYFaFxc5XM1EGEMhwVqyBCRfjiQ3NqVAaphwNbJMV8Yb50SqDwuYIIO50IFrYrfLL2LQJE2DfURQzkYb4UfmxBhEW8E/+/icIna9+i8nBgY0UoN508zJfCjy2IUO7toF+p8MnaN8AeDmyIUG46eZgvhR9bEKHc20G/UuGTtW+APRzYEKHcdPIwXwo/tiBCubeDfqXCJ2vfAHs4sCFCuenkYb4UfmxBhHJvB/1KhU/WvgH2cGBDhHLTycN8KfzYggjl3g76lQqfrH0D7OHAhgjlppOH+VL4sQURyr0d9CsVPln7BtjDgQ0Ryk0nD/Ol8GMLIpR7O+hXKnyy9g2whwMbIpSbTh7mS+HHFkQo93bQr1T4ZO0bYA8HNkQoN508zJfCjy2IUO7toF+p8MnaN8AeDmyIUG46eZgvhR9bEKHc20G/UuGTtW+APRzYEKHcdPIwXwo/tiBCubeDfqXCJ2vfAHs4sCFCuenkYb4UfmxBhHJvB/1KhU/WvgH2cGBDhHLTycN8KfzYggjl3g76lQqfrH0D7OHAhgjlppOH+VL4sQURyr0d9CsVPln7BtjDgQ0Ryk0nD/Ol8GMLIpR7O+hXKnyy9g2whwMbIpSbTh7mS+HHFkQo93bQr1T4ZO0bYA8HNkQoN508zJfCjy0iIvzll19C/I8HBCAAAQhAQIPAzTffHOJ/vTxERNjLwLwGAhCAAAQgMAgEEOEgpMA+QAACEICAGgFEqIaegSEAAQhAYBAIIMJBSIF9gAAEIAABNQKIUA09A0MAAhCAwCAQQISDkAL7AAEIQAACagQQoRp6BoYABCAAgUEggAgHIQX2AQIQgAAE1Aggwi7Qf/vtt2HDhg3h119/HfWq22+/PQwPD4fdu3eHzz//fEzFBx98MNx7773hyy+/DMuXLw833HBDY5tjx46FM2fOjHm+i91i0wEjEOfH+vXrw9NPPx3uv//+UVl///334Zlnnhn1XJw36fHqq682XvPuu++Gjz/+eFR3N954Y3jttdfCnXfeOWBdl7k7vWTwxx9/hJGRkfD444+HoaGhsGvXrvDKK6+EmF03j7xOPo/a1YjHqF7Hi3Xj3H3jjTfCs88+62qOIcIuZmacZG+++WZ4+eWX206SZts1ey5N9AceeCA89thjXewJmw4ygU5FGD8ERdGtWbOmOkjWXxcPwvFRFycfnPqXfrMMrjW6lAivNc54/B0Rnj17ddq0aePBtpia1yPCZtLrtF4xAJ000okIW23zxRdfhKNHj1ZnCPbt2zdGhNf7id9JBGJtthNhek+ns0DxzE/MLT5arQjzFeaSJUtGfQDO/xbPDNx9991j6txzzz3h0KFD1QenF154IezZsyfEswyPPvpo9YGpPj+ajZf2+5ZbbmmccYivX7x4cTVe7Cedebj11lsbz8W+Wp2xSOOLge9zIVaEXQDvVFyttqufBo3/v36qrIvdYdMBJdCJCKPw4kEsrQabtcKKUD/gdiLM/5Zn3kxg8dToJ5980rgM8uOPP1aXWaLM4mnP/FiQZPbiiy9Wl1vSKda4/YIFCyp5xrE//fTT6jR5fKQzVfHf6dRoq/HS/sVto7jPnj0b3nrrrapWPJWbnxqN4/z8889jtrt8+XLjA1us8/bbb4ennnrK7OlURNjFe63VNcL6p6FWIsw/rcXrhOlTY6fn/7vYVTZVJJAOivFDTv2R5kq+8suvGefbN7s+Fa9Ht5OnYttFDt0sg3xVlJrOT4c2E2GSWn4ZJNaOeT700ENNjwX1U6z5ZZlcnPnpzCTCTsZL+5K/PhdhWg1GEcdjVH5W67bbbmuIsNX8tTQhEGEXaV3vijCf2HHYa60Iutg1Nh0gAuOxIuR6sk7A7VaEzT4YtzqlmcRUv5kufjBauHBh05ur2l1r7FSEzcZLp0CT4FqJMEqxftNXkndclcZ9SDd61U/z6qTV+6iIsAt21yvCOFR6Y8V/x0+D3CTTRQBGNu1EhK22iXPso48+Cs8999yYa4TpwJtOpxnBYXo3W4mw/sGk0xVhkk8OpdXdoRIi7GS8XlaE+XGrl7tbB21SIMIuEpEQYTwltmnTpsbFaG6D7yIAI5t2IsLYSqu7RuMqIV0Hittx16he8J2KML2vW60I69cIozziaqtZ1uk48/zzz4eDBw82/RrGtVaE7carn4ptJcJ4bGp1jfCrr75q3N8Qe+Eaod4c7fvIra4R1r/b1U6Y6SA5adIkvjvY9wT7M2CnIkwyzL9HmJ9ianYQTrXTAbQ/Hfkdpd2p0SS/SCfmkc7y5KKpf48wv+aY31tQvwO1nVDj8aYTEcbtmo1XX8HlIkzXBb/55pvq5plWd43W95dTo37fI3QOAQhAAAIFEODUaAEh0gIEIAABCPROABH2zo5XQgACEIBAAQQQYQEh0gIEIAABCPROABH2zo5XQgACEIBAAQQQYQEh0gIEIAABCPROABH2zo5XQgACEIBAAQQQYQEh0gIEIAABCPROABH2zo5XQgACEIBAAQQQYQEh0gIEIAABCPROABH2zo5XQgACEIBAAQQaIjx37tyJq1ev/qWAnmgBAhCAAAQg0DGBCRMm/OP/AFERtp8el1Hq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2" descr="data:image/png;base64,iVBORw0KGgoAAAANSUhEUgAAAcIAAAEiCAYAAABqXNLHAAAAAXNSR0IArs4c6QAAG/5JREFUeF7tnG/IVNXah5dfTn5546HCwigPEhYURbz6QRA60j8K8u8nhcAiSfojmvgQhR6OgopiypOEB8okUT+lZaBoiOeDYJGHMAhSSo5FUlEiHQo7X3xZm3fNWc9+ZsaZ8X7mnnvd10Aczzx77rXv67dmX7P23jMTAg8IQAACEICAYwITYu/ffffd1d9//90xBlqHAAQgAAGPBCZMmPCPSoRnz569Om3aNI8M6BkCEIAABBwTOHfuXECEjicArUMAAhDwTgARep8B9A8BCEDAOQFE6HwC0D4EIAAB7wQQofcZQP8QgAAEnBNAhM4nAO1DAAIQ8E4AEXqfAfQPAQhAwDkBROh8AtA+BCAAAe8EEKH3GUD/EIAABJwTQITOJwDtQwACEPBOABF6nwH0DwEIQMA5AUTofALQPgQgAAHvBBCh9xlA/xCAAAScE0CEzicA7UMAAhDwTgARep8B9A8BCEDAOQFE6HwC0D4EIAAB7wQQofcZQP8QgAAEnBNAhM4nAO1DAAIQ8E4AEXqfAfQPAQhAwDkBROh8AtA+BCAAAe8EEKH3GUD/EIAABJwTQITOJwDtQwACEPBOABF6nwH0DwEIQMA5AUTofALQPgQgAAHvBBCh9xlA/xCAwLgSOH/+fFi1alW4fPnyqHGWL18e5s+fXz2/YsWKcOHChTBz5sywdu3aMHHixDH7dPr06bB69erq+fp2Bw8eDCMjI9XftmzZEqZPn179O71maGgobN26NUydOrV6fvv27WHWrFmN7cYVgIHiiNBASOwiBCBQDoEopx07dlQyisJbt25dmDFjRiXF+Fx8RDHmjyTT119/vZJXvl1e79KlS1W9KNPJkydX8lu0aFGIz588ebKqG2vt37+/knMz4ZZDuvNOEGHnrNgSAhCAwHURuHLlSiWqBQsWVEKLq8E1a9aElStXVqu1XGpxFZce8fkDBw40VotRZtu2bQvr168PJ06cqFaTUXKpfhTr7Nmzw+bNm8Pw8HAlwiS/nTt3shqspYgIr2ta82IIQAACnRNoJ7Qovii4tKJLpzHTKc66CNN2hw4dClOmTKlWlOm0Z/zfZcuWjVkRzpkzJxw/fjwsXbq08512sCUidBAyLUIAAvoE6qvBJLh0mrSdCOunRuM1wffeey9s2LAh7Nmzp3FqNRdhXCGma4RRlBs3bgy7du0K8+bNC3v37g2nTp0Kc+fOHXMaVp9U//cAEfafOSNCAAIOCeSnM9Npz/pzrVaEEVd+Q8wjjzwSfvjhh+rU6O7du5uuCOvXGaMU43XCeJNM/N98xZivPh1GExChx9TpGQIQ6DuBKLJ0LS8N3uk1wvrO5qdYjxw50vQaYTpVGl8bV6PpxpkzZ85U5dLNOdw9GhBh398NDAgBCLgkEO/0zK/lJUF1etdoujmmfqdpq7tG69cY012jaWXIivC/05AVocu3JE1DAAL9JNDs+mC+Kmz2PcL6CjI/NVq/ttfqe4RxjPqqM+1LvEaYvsvYTxaDOBYiHMRU2CcIQMA9gSiww4cPh8WLF7tnMd4AEOF4E6Y+BCAAgR4IxFOY8ZF+JaaHErykQwKIsENQbAYBCEAAAmUSQIRl5kpXEIAABCDQIQFE2CEoNoMABCAAgTIJIMIyc6UrCEAAAhDokAAi7BAUm0EAAhCAQJkEEGGZudIVBCAAAQh0SAARdgiKzSAAAQg0JfCvv4Xwn4tlw/nT5BD+/Ndie0SExUZLYxCAQF8InHs+hP/5374MpTbIv/8ZwrS/qw0/3gMjwvEmTH0IQKBsAojQfL6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TYhuL27dvDhx9+WG2xZcuWMH369DFbnz9/PqxatSpcvny5+tvy5cvD/Pnzq3/H51asWBEuXLgQZs6cGdauXRsmTpwYrly5EtatWxdOnToV5s6dW20TH7HW/v37q3pxOx4QgIABAojQQEjtdxERtuBz8ODB8Nlnn1XyunjxYiWu+O+pU6c2XhGFtnXr1rBo0aLq+SiytN3kyZOrf8+YMaMSY5RqfETpnT59Opw8eTIsW7Zs1OvjNrNmzWoqXPMzjQYgUCoBRGg+WUTYIsJcXGll99JLL7WVVFrpRfnNnj07rFmzJqxcubKSZJTfjh07KiGeOHGiGjUJMsrvpptuYjVo/u1EAy4JIELzsSPCFhHm4rp06VLTFWH9pbkwo9i2bdsW1q9fH4aGhkatFmO9+orw+PHj4eGHHx614jQ/u2gAAh4IIELzKSPCNhFGGa5evTpMmTKlWslFobV71E9/phVgXYTptGm8RhivKd5xxx2VGOPKMI4Xt4+nXPPTsOZnGg1AoFQCiNB8sohQ6NRolOBPP/3UuCEmXi9stSJsdp1x3rx54YMPPqiuN6YVY7qJxvwsc9BAfmNUuw8y7bbLb7zKb6JKH8jqdbmmPCATCxEOSBC97wYibMKu2TXBfLWXvyRdF5w0aVLj7s/491ij1TXCfGWZbpxZsmRJ2Lx5cxgeHq5EyN2jvU/qfr8yvzYcr/vGTA8cOND4UJT2p9128W/xg0+8Dn3fffc1brR64oknGjdU5R+QuMO43ym3GQ8RDlAYve0KIuxiRRg/paevRqSXXUuQze4azQ+M6a7TeLo0/ZsVYW+TWetVnUqp3Xb1MwjpruV46nxkZGTMB6SdO3dyh7FW4PVxEeGgJNHzfiDCFujy7/rFTdKpqnylF2+ISd8TzMuk7xK2+h5h2jYe7OJ3DNMp0G6vSfacOi8UJRBzO3r0aPjtt9+q74a2OjXabrv6KjLdrLVp06bwzjvvjDplPmfOnBBvrlq6dKloHxTrkQAi7BHc4LwMEfaQxbFjx8Jdd93FzSw9sCvxJekDTPrRhfw7qPkPI7Tb7siRI43vrcbX5Hctf/31142btjZu3Bh27doV4jXlvXv3jvlRhhL5DnxPiHDgI7rWDiLCaxGq/T2uFN9///2wcOFCfv2lS3albl5fzeU/rJDfGNVuu3g6PL+umIuw2TXleIdxsx9lKJXxQPeFCAc6nk52DhF2QoltINCGQKd3CLfbLpbP7zJutqrMf8nozJkz1R7lP8rQ7CcACa4PBBBhHyCP7xCIcHz5Ut0BgXQ9ecGCBdUvD9W/SpMQtNuu1V2j+c1Z6Q7jdj/T5wD34LWICAcvky73CBF2CYzNIdCMQH5jVP4DDPVVYKvtYs1W3yOMf6t/HSe/mSv/oXfSUSCACBWgyw6JCGV5Ug0CYwjs27cvPPnkk9f8ZSLQGSWACI0G99/dRoTmI6SBQSYQV3KHDx8OixcvHuTdZN+uhwAivB56A/FaRDgQMbATEICAWQKI0Gx0accRofkIaQACEFAlgAhV8UsM7keE//pbCP+5KMFscGv8aXIIf/7r4O4fewaBEgkgQvOp+hEhk9X8ZKUBCAwkAY4tAxlLNzuFCLuhNejb/vufIUz7+6DvJfsHgbIIIELzeSJC8xFmDSDCktKkFysEEKGVpFruJyI0HyEiLClCejFIABEaDG30LiNC8xEiQvEIPdxYFaFxc5XM1EGEMhwVqyBCRfjiQ3NqVAaphwNbJMV8Yb50SqDwuYIIO50IFrYrfLL2LQJE2DfURQzkYb4UfmxBhEW8E/+/icIna9+i8nBgY0UoN508zJfCjy2IUO7toF+p8MnaN8AeDmyIUG46eZgvhR9bEKHc20G/UuGTtW+APRzYEKHcdPIwXwo/tiBCubeDfqXCJ2vfAHs4sCFCuenkYb4UfmxBhHJvB/1KhU/WvgH2cGBDhHLTycN8KfzYggjl3g76lQqfrH0D7OHAhgjlppOH+VL4sQURyr0d9CsVPln7BtjDgQ0Ryk0nD/Ol8GMLIpR7O+hXKnyy9g2whwMbIpSbTh7mS+HHFkQo93bQr1T4ZO0bYA8HNkQoN508zJfCjy2IUO7toF+p8MnaN8AeDmyIUG46eZgvhR9bEKHc20G/UuGTtW+APRzYEKHcdPIwXwo/tiBCubeDfqXCJ2vfAHs4sCFCuenkYb4UfmxBhHJvB/1KhU/WvgH2cGBDhHLTycN8KfzYggjl3g76lQqfrH0D7OHAhgjlppOH+VL4sQURyr0d9CsVPln7BtjDgQ0Ryk0nD/Ol8GMLIpR7O+hXKnyy9g2whwMbIpSbTh7mS+HHFkQo93bQr1T4ZO0bYA8HNkQoN508zJfCjy0iIvzll19C/I8HBCAAAQhAQIPAzTffHOJ/vTxERNjLwLwGAhCAAAQgMAgEEOEgpMA+QAACEICAGgFEqIaegSEAAQhAYBAIIMJBSIF9gAAEIAABNQKIUA09A0MAAhCAwCAQQISDkAL7AAEIQAACagQQoRp6BoYABCAAgUEggAgHIQX2AQIQgAAE1Aggwi7Qf/vtt2HDhg3h119/HfWq22+/PQwPD4fdu3eHzz//fEzFBx98MNx7773hyy+/DMuXLw833HBDY5tjx46FM2fOjHm+i91i0wEjEOfH+vXrw9NPPx3uv//+UVl///334Zlnnhn1XJw36fHqq682XvPuu++Gjz/+eFR3N954Y3jttdfCnXfeOWBdl7k7vWTwxx9/hJGRkfD444+HoaGhsGvXrvDKK6+EmF03j7xOPo/a1YjHqF7Hi3Xj3H3jjTfCs88+62qOIcIuZmacZG+++WZ4+eWX206SZts1ey5N9AceeCA89thjXewJmw4ygU5FGD8ERdGtWbOmOkjWXxcPwvFRFycfnPqXfrMMrjW6lAivNc54/B0Rnj17ddq0aePBtpia1yPCZtLrtF4xAJ000okIW23zxRdfhKNHj1ZnCPbt2zdGhNf7id9JBGJtthNhek+ns0DxzE/MLT5arQjzFeaSJUtGfQDO/xbPDNx9991j6txzzz3h0KFD1QenF154IezZsyfEswyPPvpo9YGpPj+ajZf2+5ZbbmmccYivX7x4cTVe7Cedebj11lsbz8W+Wp2xSOOLge9zIVaEXQDvVFyttqufBo3/v36qrIvdYdMBJdCJCKPw4kEsrQabtcKKUD/gdiLM/5Zn3kxg8dToJ5980rgM8uOPP1aXWaLM4mnP/FiQZPbiiy9Wl1vSKda4/YIFCyp5xrE//fTT6jR5fKQzVfHf6dRoq/HS/sVto7jPnj0b3nrrrapWPJWbnxqN4/z8889jtrt8+XLjA1us8/bbb4ennnrK7OlURNjFe63VNcL6p6FWIsw/rcXrhOlTY6fn/7vYVTZVJJAOivFDTv2R5kq+8suvGefbN7s+Fa9Ht5OnYttFDt0sg3xVlJrOT4c2E2GSWn4ZJNaOeT700ENNjwX1U6z5ZZlcnPnpzCTCTsZL+5K/PhdhWg1GEcdjVH5W67bbbmuIsNX8tTQhEGEXaV3vijCf2HHYa60Iutg1Nh0gAuOxIuR6sk7A7VaEzT4YtzqlmcRUv5kufjBauHBh05ur2l1r7FSEzcZLp0CT4FqJMEqxftNXkndclcZ9SDd61U/z6qTV+6iIsAt21yvCOFR6Y8V/x0+D3CTTRQBGNu1EhK22iXPso48+Cs8999yYa4TpwJtOpxnBYXo3W4mw/sGk0xVhkk8OpdXdoRIi7GS8XlaE+XGrl7tbB21SIMIuEpEQYTwltmnTpsbFaG6D7yIAI5t2IsLYSqu7RuMqIV0Hittx16he8J2KML2vW60I69cIozziaqtZ1uk48/zzz4eDBw82/RrGtVaE7carn4ptJcJ4bGp1jfCrr75q3N8Qe+Eaod4c7fvIra4R1r/b1U6Y6SA5adIkvjvY9wT7M2CnIkwyzL9HmJ9ianYQTrXTAbQ/Hfkdpd2p0SS/SCfmkc7y5KKpf48wv+aY31tQvwO1nVDj8aYTEcbtmo1XX8HlIkzXBb/55pvq5plWd43W95dTo37fI3QOAQhAAAIFEODUaAEh0gIEIAABCPROABH2zo5XQgACEIBAAQQQYQEh0gIEIAABCPROABH2zo5XQgACEIBAAQQQYQEh0gIEIAABCPROABH2zo5XQgACEIBAAQQQYQEh0gIEIAABCPROABH2zo5XQgACEIBAAQQQYQEh0gIEIAABCPROABH2zo5XQgACEIBAAQQaIjx37tyJq1ev/qWAnmgBAhCAAAQg0DGBCRMm/OP/AFERtp8el1Hq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3" descr="data:image/png;base64,iVBORw0KGgoAAAANSUhEUgAAAcIAAAEiCAYAAABqXNLHAAAAAXNSR0IArs4c6QAAG/5JREFUeF7tnG/IVNXah5dfTn5546HCwigPEhYURbz6QRA60j8K8u8nhcAiSfojmvgQhR6OgopiypOEB8okUT+lZaBoiOeDYJGHMAhSSo5FUlEiHQo7X3xZm3fNWc9+ZsaZ8X7mnnvd10Aczzx77rXv67dmX7P23jMTAg8IQAACEICAYwITYu/ffffd1d9//90xBlqHAAQgAAGPBCZMmPCPSoRnz569Om3aNI8M6BkCEIAABBwTOHfuXECEjicArUMAAhDwTgARep8B9A8BCEDAOQFE6HwC0D4EIAAB7wQQofcZQP8QgAAEnBNAhM4nAO1DAAIQ8E4AEXqfAfQPAQhAwDkBROh8AtA+BCAAAe8EEKH3GUD/EIAABJwTQITOJwDtQwACEPBOABF6nwH0DwEIQMA5AUTofALQPgQgAAHvBBCh9xlA/xCAAAScE0CEzicA7UMAAhDwTgARep8B9A8BCEDAOQFE6HwC0D4EIAAB7wQQofcZQP8QgAAEnBNAhM4nAO1DAAIQ8E4AEXqfAfQPAQhAwDkBROh8AtA+BCAAAe8EEKH3GUD/EIAABJwTQITOJwDtQwACEPBOABF6nwH0DwEIQMA5AUTofALQPgQgAAHvBBCh9xlA/xCAwLgSOH/+fFi1alW4fPnyqHGWL18e5s+fXz2/YsWKcOHChTBz5sywdu3aMHHixDH7dPr06bB69erq+fp2Bw8eDCMjI9XftmzZEqZPn179O71maGgobN26NUydOrV6fvv27WHWrFmN7cYVgIHiiNBASOwiBCBQDoEopx07dlQyisJbt25dmDFjRiXF+Fx8RDHmjyTT119/vZJXvl1e79KlS1W9KNPJkydX8lu0aFGIz588ebKqG2vt37+/knMz4ZZDuvNOEGHnrNgSAhCAwHURuHLlSiWqBQsWVEKLq8E1a9aElStXVqu1XGpxFZce8fkDBw40VotRZtu2bQvr168PJ06cqFaTUXKpfhTr7Nmzw+bNm8Pw8HAlwiS/nTt3shqspYgIr2ta82IIQAACnRNoJ7Qovii4tKJLpzHTKc66CNN2hw4dClOmTKlWlOm0Z/zfZcuWjVkRzpkzJxw/fjwsXbq08512sCUidBAyLUIAAvoE6qvBJLh0mrSdCOunRuM1wffeey9s2LAh7Nmzp3FqNRdhXCGma4RRlBs3bgy7du0K8+bNC3v37g2nTp0Kc+fOHXMaVp9U//cAEfafOSNCAAIOCeSnM9Npz/pzrVaEEVd+Q8wjjzwSfvjhh+rU6O7du5uuCOvXGaMU43XCeJNM/N98xZivPh1GExChx9TpGQIQ6DuBKLJ0LS8N3uk1wvrO5qdYjxw50vQaYTpVGl8bV6PpxpkzZ85U5dLNOdw9GhBh398NDAgBCLgkEO/0zK/lJUF1etdoujmmfqdpq7tG69cY012jaWXIivC/05AVocu3JE1DAAL9JNDs+mC+Kmz2PcL6CjI/NVq/ttfqe4RxjPqqM+1LvEaYvsvYTxaDOBYiHMRU2CcIQMA9gSiww4cPh8WLF7tnMd4AEOF4E6Y+BCAAgR4IxFOY8ZF+JaaHErykQwKIsENQbAYBCEAAAmUSQIRl5kpXEIAABCDQIQFE2CEoNoMABCAAgTIJIMIyc6UrCEAAAhDokAAi7BAUm0EAAhCAQJkEEGGZudIVBCAAAQh0SAARdgiKzSAAAQg0JfCvv4Xwn4tlw/nT5BD+/Ndie0SExUZLYxCAQF8InHs+hP/5374MpTbIv/8ZwrS/qw0/3gMjwvEmTH0IQKBsAojQfL6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QoQZEaEICAXwKI0Hz2iNB8hDQAAQioEkCEqvglBkeEEhSpAQEI+CWACM1njwjNR0gDEICAKgFEqIpfYnBEKEGRGhCAgF8CiNB89ojQfIQ0AAEIqBJAhKr4JQZHhBIUqQEBCPglgAjNZ48IzUdIAxCAgCoBRKiKX2JwRChBkRoQgIBfAojQfPaI0HyENAABCKgSQISq+CUGR4QSFKkBAQj4JYAIzWePCM1HSAMQgIAqAUSoil9icETYhuL27dvDhx9+WG2xZcuWMH369DFbnz9/PqxatSpcvny5+tvy5cvD/Pnzq3/H51asWBEuXLgQZs6cGdauXRsmTpwYrly5EtatWxdOnToV5s6dW20TH7HW/v37q3pxOx4QgIABAojQQEjtdxERtuBz8ODB8Nlnn1XyunjxYiWu+O+pU6c2XhGFtnXr1rBo0aLq+SiytN3kyZOrf8+YMaMSY5RqfETpnT59Opw8eTIsW7Zs1OvjNrNmzWoqXPMzjQYgUCoBRGg+WUTYIsJcXGll99JLL7WVVFrpRfnNnj07rFmzJqxcubKSZJTfjh07KiGeOHGiGjUJMsrvpptuYjVo/u1EAy4JIELzsSPCFhHm4rp06VLTFWH9pbkwo9i2bdsW1q9fH4aGhkatFmO9+orw+PHj4eGHHx614jQ/u2gAAh4IIELzKSPCNhFGGa5evTpMmTKlWslFobV71E9/phVgXYTptGm8RhivKd5xxx2VGOPKMI4Xt4+nXPPTsOZnGg1AoFQCiNB8sohQ6NRolOBPP/3UuCEmXi9stSJsdp1x3rx54YMPPqiuN6YVY7qJxvwsc9BAfmNUuw8y7bbLb7zKb6JKH8jqdbmmPCATCxEOSBC97wYibMKu2TXBfLWXvyRdF5w0aVLj7s/491ij1TXCfGWZbpxZsmRJ2Lx5cxgeHq5EyN2jvU/qfr8yvzYcr/vGTA8cOND4UJT2p9128W/xg0+8Dn3fffc1brR64oknGjdU5R+QuMO43ym3GQ8RDlAYve0KIuxiRRg/paevRqSXXUuQze4azQ+M6a7TeLo0/ZsVYW+TWetVnUqp3Xb1MwjpruV46nxkZGTMB6SdO3dyh7FW4PVxEeGgJNHzfiDCFujy7/rFTdKpqnylF2+ISd8TzMuk7xK2+h5h2jYe7OJ3DNMp0G6vSfacOi8UJRBzO3r0aPjtt9+q74a2OjXabrv6KjLdrLVp06bwzjvvjDplPmfOnBBvrlq6dKloHxTrkQAi7BHc4LwMEfaQxbFjx8Jdd93FzSw9sCvxJekDTPrRhfw7qPkPI7Tb7siRI43vrcbX5Hctf/31142btjZu3Bh27doV4jXlvXv3jvlRhhL5DnxPiHDgI7rWDiLCaxGq/T2uFN9///2wcOFCfv2lS3albl5fzeU/rJDfGNVuu3g6PL+umIuw2TXleIdxsx9lKJXxQPeFCAc6nk52DhF2QoltINCGQKd3CLfbLpbP7zJutqrMf8nozJkz1R7lP8rQ7CcACa4PBBBhHyCP7xCIcHz5Ut0BgXQ9ecGCBdUvD9W/SpMQtNuu1V2j+c1Z6Q7jdj/T5wD34LWICAcvky73CBF2CYzNIdCMQH5jVP4DDPVVYKvtYs1W3yOMf6t/HSe/mSv/oXfSUSCACBWgyw6JCGV5Ug0CYwjs27cvPPnkk9f8ZSLQGSWACI0G99/dRoTmI6SBQSYQV3KHDx8OixcvHuTdZN+uhwAivB56A/FaRDgQMbATEICAWQKI0Gx0accRofkIaQACEFAlgAhV8UsM7keE//pbCP+5KMFscGv8aXIIf/7r4O4fewaBEgkgQvOp+hEhk9X8ZKUBCAwkAY4tAxlLNzuFCLuhNejb/vufIUz7+6DvJfsHgbIIIELzeSJC8xFmDSDCktKkFysEEKGVpFruJyI0HyEiLClCejFIABEaDG30LiNC8xEiQvEIPdxYFaFxc5XM1EGEMhwVqyBCRfjiQ3NqVAaphwNbJMV8Yb50SqDwuYIIO50IFrYrfLL2LQJE2DfURQzkYb4UfmxBhEW8E/+/icIna9+i8nBgY0UoN508zJfCjy2IUO7toF+p8MnaN8AeDmyIUG46eZgvhR9bEKHc20G/UuGTtW+APRzYEKHcdPIwXwo/tiBCubeDfqXCJ2vfAHs4sCFCuenkYb4UfmxBhHJvB/1KhU/WvgH2cGBDhHLTycN8KfzYggjl3g76lQqfrH0D7OHAhgjlppOH+VL4sQURyr0d9CsVPln7BtjDgQ0Ryk0nD/Ol8GMLIpR7O+hXKnyy9g2whwMbIpSbTh7mS+HHFkQo93bQr1T4ZO0bYA8HNkQoN508zJfCjy2IUO7toF+p8MnaN8AeDmyIUG46eZgvhR9bEKHc20G/UuGTtW+APRzYEKHcdPIwXwo/tiBCubeDfqXCJ2vfAHs4sCFCuenkYb4UfmxBhHJvB/1KhU/WvgH2cGBDhHLTycN8KfzYggjl3g76lQqfrH0D7OHAhgjlppOH+VL4sQURyr0d9CsVPln7BtjDgQ0Ryk0nD/Ol8GMLIpR7O+hXKnyy9g2whwMbIpSbTh7mS+HHFkQo93bQr1T4ZO0bYA8HNkQoN508zJfCjy0iIvzll19C/I8HBCAAAQhAQIPAzTffHOJ/vTxERNjLwLwGAhCAAAQgMAgEEOEgpMA+QAACEICAGgFEqIaegSEAAQhAYBAIIMJBSIF9gAAEIAABNQKIUA09A0MAAhCAwCAQQISDkAL7AAEIQAACagQQoRp6BoYABCAAgUEggAgHIQX2AQIQgAAE1Aggwi7Qf/vtt2HDhg3h119/HfWq22+/PQwPD4fdu3eHzz//fEzFBx98MNx7773hyy+/DMuXLw833HBDY5tjx46FM2fOjHm+i91i0wEjEOfH+vXrw9NPPx3uv//+UVl///334Zlnnhn1XJw36fHqq682XvPuu++Gjz/+eFR3N954Y3jttdfCnXfeOWBdl7k7vWTwxx9/hJGRkfD444+HoaGhsGvXrvDKK6+EmF03j7xOPo/a1YjHqF7Hi3Xj3H3jjTfCs88+62qOIcIuZmacZG+++WZ4+eWX206SZts1ey5N9AceeCA89thjXewJmw4ygU5FGD8ERdGtWbOmOkjWXxcPwvFRFycfnPqXfrMMrjW6lAivNc54/B0Rnj17ddq0aePBtpia1yPCZtLrtF4xAJ000okIW23zxRdfhKNHj1ZnCPbt2zdGhNf7id9JBGJtthNhek+ns0DxzE/MLT5arQjzFeaSJUtGfQDO/xbPDNx9991j6txzzz3h0KFD1QenF154IezZsyfEswyPPvpo9YGpPj+ajZf2+5ZbbmmccYivX7x4cTVe7Cedebj11lsbz8W+Wp2xSOOLge9zIVaEXQDvVFyttqufBo3/v36qrIvdYdMBJdCJCKPw4kEsrQabtcKKUD/gdiLM/5Zn3kxg8dToJ5980rgM8uOPP1aXWaLM4mnP/FiQZPbiiy9Wl1vSKda4/YIFCyp5xrE//fTT6jR5fKQzVfHf6dRoq/HS/sVto7jPnj0b3nrrrapWPJWbnxqN4/z8889jtrt8+XLjA1us8/bbb4ennnrK7OlURNjFe63VNcL6p6FWIsw/rcXrhOlTY6fn/7vYVTZVJJAOivFDTv2R5kq+8suvGefbN7s+Fa9Ht5OnYttFDt0sg3xVlJrOT4c2E2GSWn4ZJNaOeT700ENNjwX1U6z5ZZlcnPnpzCTCTsZL+5K/PhdhWg1GEcdjVH5W67bbbmuIsNX8tTQhEGEXaV3vijCf2HHYa60Iutg1Nh0gAuOxIuR6sk7A7VaEzT4YtzqlmcRUv5kufjBauHBh05ur2l1r7FSEzcZLp0CT4FqJMEqxftNXkndclcZ9SDd61U/z6qTV+6iIsAt21yvCOFR6Y8V/x0+D3CTTRQBGNu1EhK22iXPso48+Cs8999yYa4TpwJtOpxnBYXo3W4mw/sGk0xVhkk8OpdXdoRIi7GS8XlaE+XGrl7tbB21SIMIuEpEQYTwltmnTpsbFaG6D7yIAI5t2IsLYSqu7RuMqIV0Hittx16he8J2KML2vW60I69cIozziaqtZ1uk48/zzz4eDBw82/RrGtVaE7carn4ptJcJ4bGp1jfCrr75q3N8Qe+Eaod4c7fvIra4R1r/b1U6Y6SA5adIkvjvY9wT7M2CnIkwyzL9HmJ9ianYQTrXTAbQ/Hfkdpd2p0SS/SCfmkc7y5KKpf48wv+aY31tQvwO1nVDj8aYTEcbtmo1XX8HlIkzXBb/55pvq5plWd43W95dTo37fI3QOAQhAAAIFEODUaAEh0gIEIAABCPROABH2zo5XQgACEIBAAQQQYQEh0gIEIAABCPROABH2zo5XQgACEIBAAQQQYQEh0gIEIAABCPROABH2zo5XQgACEIBAAQQQYQEh0gIEIAABCPROABH2zo5XQgACEIBAAQQQYQEh0gIEIAABCPROABH2zo5XQgACEIBAAQQaIjx37tyJq1ev/qWAnmgBAhCAAAQg0DGBCRMm/OP/AFERtp8el1HqAAAAAElFTkSuQmCC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59" name="4 Gráfico"/>
          <p:cNvGraphicFramePr/>
          <p:nvPr/>
        </p:nvGraphicFramePr>
        <p:xfrm>
          <a:off x="5724128" y="3939902"/>
          <a:ext cx="2880320" cy="1203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cxnSp>
        <p:nvCxnSpPr>
          <p:cNvPr id="69" name="68 Conector recto"/>
          <p:cNvCxnSpPr/>
          <p:nvPr/>
        </p:nvCxnSpPr>
        <p:spPr>
          <a:xfrm>
            <a:off x="107504" y="3435846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riángulo isósceles 1074">
            <a:extLst>
              <a:ext uri="{FF2B5EF4-FFF2-40B4-BE49-F238E27FC236}">
                <a16:creationId xmlns:a16="http://schemas.microsoft.com/office/drawing/2014/main" xmlns="" id="{ED15E8AE-0F2B-FD8B-5671-4B27E4FC8DB7}"/>
              </a:ext>
            </a:extLst>
          </p:cNvPr>
          <p:cNvSpPr/>
          <p:nvPr/>
        </p:nvSpPr>
        <p:spPr>
          <a:xfrm rot="10800000">
            <a:off x="971600" y="4083918"/>
            <a:ext cx="303360" cy="144016"/>
          </a:xfrm>
          <a:prstGeom prst="triangle">
            <a:avLst/>
          </a:prstGeom>
          <a:solidFill>
            <a:srgbClr val="4F52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CuadroTexto"/>
          <p:cNvSpPr txBox="1"/>
          <p:nvPr/>
        </p:nvSpPr>
        <p:spPr>
          <a:xfrm>
            <a:off x="971600" y="4731990"/>
            <a:ext cx="4032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Histología más frecuente:</a:t>
            </a:r>
          </a:p>
          <a:p>
            <a:r>
              <a:rPr lang="es-ES" sz="10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Adenocarcinoma</a:t>
            </a:r>
            <a:r>
              <a:rPr lang="es-ES" sz="1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(57,1%) </a:t>
            </a:r>
            <a:r>
              <a:rPr lang="es-ES" sz="10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Células </a:t>
            </a:r>
            <a:r>
              <a:rPr lang="es-ES" sz="10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pequeñas </a:t>
            </a:r>
            <a:r>
              <a:rPr lang="es-ES" sz="1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(10,7%)</a:t>
            </a:r>
          </a:p>
          <a:p>
            <a:endParaRPr lang="es-ES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dondear rectángulo de esquina diagonal"/>
          <p:cNvSpPr/>
          <p:nvPr/>
        </p:nvSpPr>
        <p:spPr>
          <a:xfrm>
            <a:off x="611560" y="4299942"/>
            <a:ext cx="7128792" cy="576064"/>
          </a:xfrm>
          <a:prstGeom prst="round2DiagRect">
            <a:avLst/>
          </a:prstGeom>
          <a:solidFill>
            <a:srgbClr val="EAE3D6">
              <a:alpha val="16078"/>
            </a:srgb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23528" y="1059582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Variables asociadas a ETV recurrente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87624" y="1419622"/>
          <a:ext cx="6192688" cy="1017043"/>
        </p:xfrm>
        <a:graphic>
          <a:graphicData uri="http://schemas.openxmlformats.org/drawingml/2006/table">
            <a:tbl>
              <a:tblPr/>
              <a:tblGrid>
                <a:gridCol w="54726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41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TVP de MMII (16,9% vs. 4,4 en otras localizaciones)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b="1" kern="100" dirty="0">
                          <a:latin typeface="Arial"/>
                          <a:ea typeface="Calibri"/>
                          <a:cs typeface="Times New Roman"/>
                        </a:rPr>
                        <a:t>p 0,003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41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Estadio IV (10,9% vs. 3,2% estadio I-III)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p 0,073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41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ETV sintomático (11,9% vs. 5,4% ETV incidental)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p 0,098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41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Metástasis múltiples (14,7% vs. 5,1% metástasis única)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p 0,072</a:t>
                      </a:r>
                      <a:endParaRPr lang="es-ES" sz="10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14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Mut</a:t>
                      </a:r>
                      <a:r>
                        <a:rPr lang="es-ES" sz="1000" kern="100" baseline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ETV recurrente: RET (50%), ERBB2 (50%), Mut790m (25%), PDL1 (8%) y wild (7,1%). </a:t>
                      </a:r>
                      <a:endParaRPr lang="es-ES" sz="1000" kern="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23528" y="2571750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Variables asociadas a HCR</a:t>
            </a:r>
            <a:r>
              <a:rPr lang="es-ES" sz="1100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187624" y="2931790"/>
          <a:ext cx="6264696" cy="812229"/>
        </p:xfrm>
        <a:graphic>
          <a:graphicData uri="http://schemas.openxmlformats.org/drawingml/2006/table">
            <a:tbl>
              <a:tblPr/>
              <a:tblGrid>
                <a:gridCol w="54152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9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Histología células no pequeñas no </a:t>
                      </a:r>
                      <a:r>
                        <a:rPr lang="es-ES" sz="1000" kern="100" dirty="0" err="1">
                          <a:latin typeface="Arial"/>
                          <a:ea typeface="Calibri"/>
                          <a:cs typeface="Times New Roman"/>
                        </a:rPr>
                        <a:t>adenocarcinoma</a:t>
                      </a: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 (13,1% vs. 3,8% resto histologías) 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b="1" kern="100" dirty="0">
                          <a:latin typeface="Arial"/>
                          <a:ea typeface="Calibri"/>
                          <a:cs typeface="Times New Roman"/>
                        </a:rPr>
                        <a:t>p 0,016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TVP de miembros superiores (37,5% vs. 5,3% en otras localizaciones)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b="1" kern="100" dirty="0">
                          <a:latin typeface="Arial"/>
                          <a:ea typeface="Calibri"/>
                          <a:cs typeface="Times New Roman"/>
                        </a:rPr>
                        <a:t>p&lt;0,001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00" dirty="0">
                          <a:latin typeface="Arial"/>
                          <a:ea typeface="Calibri"/>
                          <a:cs typeface="Times New Roman"/>
                        </a:rPr>
                        <a:t>TVP de miembros superiores (37,5% vs. 5,3% en otras localizaciones)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b="1" kern="100" dirty="0">
                          <a:latin typeface="Arial"/>
                          <a:ea typeface="Calibri"/>
                          <a:cs typeface="Times New Roman"/>
                        </a:rPr>
                        <a:t>p&lt;0,001</a:t>
                      </a:r>
                      <a:endParaRPr lang="es-ES" sz="14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8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Mut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HCR: ALK (50%) y wild (8,1%).</a:t>
                      </a:r>
                      <a:endParaRPr lang="es-ES" sz="600" kern="1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323528" y="4011910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CONCLUSIÓN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83568" y="437195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/>
              <a:t>Hemos identificado </a:t>
            </a:r>
            <a:r>
              <a:rPr lang="es-ES" sz="1200" b="1" dirty="0"/>
              <a:t>perfiles diferenciales </a:t>
            </a:r>
            <a:r>
              <a:rPr lang="es-ES" sz="1200" dirty="0"/>
              <a:t>de pacientes con </a:t>
            </a:r>
            <a:r>
              <a:rPr lang="es-ES" sz="1200" b="1" dirty="0"/>
              <a:t>ETV secundario a cáncer de pulmón</a:t>
            </a:r>
            <a:r>
              <a:rPr lang="es-ES" sz="1200" dirty="0"/>
              <a:t>. </a:t>
            </a:r>
            <a:endParaRPr lang="es-ES" sz="1200" dirty="0" smtClean="0"/>
          </a:p>
          <a:p>
            <a:pPr algn="just"/>
            <a:r>
              <a:rPr lang="es-ES" sz="1200" dirty="0" smtClean="0"/>
              <a:t>Estos </a:t>
            </a:r>
            <a:r>
              <a:rPr lang="es-ES" sz="1200" dirty="0"/>
              <a:t>hallazgos nos podrían ayudar a </a:t>
            </a:r>
            <a:r>
              <a:rPr lang="es-ES" sz="1200" b="1" dirty="0"/>
              <a:t>tomar decisiones </a:t>
            </a:r>
            <a:r>
              <a:rPr lang="es-ES" sz="1200" dirty="0"/>
              <a:t>sobre la </a:t>
            </a:r>
            <a:r>
              <a:rPr lang="es-ES" sz="1200" b="1" dirty="0"/>
              <a:t>duración e intensidad de la anticoagulación</a:t>
            </a:r>
            <a:r>
              <a:rPr lang="es-ES" sz="1200" dirty="0"/>
              <a:t>.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51520" y="771550"/>
            <a:ext cx="11608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RESULTADOS</a:t>
            </a:r>
            <a:endParaRPr lang="es-ES" dirty="0"/>
          </a:p>
        </p:txBody>
      </p:sp>
      <p:sp>
        <p:nvSpPr>
          <p:cNvPr id="13" name="CuadroTexto 3">
            <a:extLst>
              <a:ext uri="{FF2B5EF4-FFF2-40B4-BE49-F238E27FC236}">
                <a16:creationId xmlns:a16="http://schemas.microsoft.com/office/drawing/2014/main" xmlns="" id="{13AFF300-656F-C7BA-19A9-D873C70EF21D}"/>
              </a:ext>
            </a:extLst>
          </p:cNvPr>
          <p:cNvSpPr txBox="1"/>
          <p:nvPr/>
        </p:nvSpPr>
        <p:spPr>
          <a:xfrm>
            <a:off x="1979712" y="0"/>
            <a:ext cx="7056784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s-ES" sz="1800" b="1" dirty="0">
                <a:ln w="19050">
                  <a:solidFill>
                    <a:srgbClr val="684B40"/>
                  </a:solidFill>
                  <a:prstDash val="solid"/>
                </a:ln>
                <a:solidFill>
                  <a:srgbClr val="BAC5D5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entury Gothic" panose="020B0502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CARACTERÍSTICAS ESPECÍFICAS Y COMPLICACIONES EN PACIENTES CON ENFERMEDAD TROMBOEMBÓLICA VENOSA 			ASOCIADA AL CÁNCER DE PULMÓN</a:t>
            </a:r>
            <a:endParaRPr lang="es-ES" dirty="0">
              <a:solidFill>
                <a:srgbClr val="BAC5D5"/>
              </a:solidFill>
            </a:endParaRPr>
          </a:p>
        </p:txBody>
      </p:sp>
      <p:pic>
        <p:nvPicPr>
          <p:cNvPr id="14" name="13 Imagen" descr="logolargovacio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411510"/>
            <a:ext cx="6948264" cy="6896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383</Words>
  <Application>Microsoft Office PowerPoint</Application>
  <PresentationFormat>Presentación en pantalla (16:9)</PresentationFormat>
  <Paragraphs>46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41</cp:revision>
  <dcterms:created xsi:type="dcterms:W3CDTF">2024-02-05T13:08:18Z</dcterms:created>
  <dcterms:modified xsi:type="dcterms:W3CDTF">2024-02-29T16:53:19Z</dcterms:modified>
</cp:coreProperties>
</file>