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39A6"/>
    <a:srgbClr val="0057FE"/>
    <a:srgbClr val="0242C7"/>
    <a:srgbClr val="263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90"/>
    <p:restoredTop sz="94643"/>
  </p:normalViewPr>
  <p:slideViewPr>
    <p:cSldViewPr>
      <p:cViewPr varScale="1">
        <p:scale>
          <a:sx n="110" d="100"/>
          <a:sy n="110" d="100"/>
        </p:scale>
        <p:origin x="168" y="6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34100" y="44359"/>
            <a:ext cx="7374404" cy="1218470"/>
          </a:xfr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s-ES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VALORACIÓN DE LA DISNEA PERSISTENTE Y PROGRESIÓN A HIPERTENSIÓN PULMONAR TROMBOEMBÓLICA CRÓNICA TRAS TROMBOEMBOLISMO PULMONAR AGUDO SINTOMÁTICO. ANÁLISIS CONJUNTO DEL ESTUDIO OSIRIS Y SYSPPE.</a:t>
            </a: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5A7655E-E61E-C137-6B11-CE4C78CA6FA8}"/>
              </a:ext>
            </a:extLst>
          </p:cNvPr>
          <p:cNvSpPr txBox="1"/>
          <p:nvPr/>
        </p:nvSpPr>
        <p:spPr>
          <a:xfrm>
            <a:off x="51834" y="1779661"/>
            <a:ext cx="4644008" cy="369332"/>
          </a:xfrm>
          <a:prstGeom prst="rect">
            <a:avLst/>
          </a:prstGeom>
          <a:solidFill>
            <a:srgbClr val="00B050">
              <a:alpha val="70000"/>
            </a:srgbClr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39652E4-8B6A-48C9-19BA-E58A4CC573D5}"/>
              </a:ext>
            </a:extLst>
          </p:cNvPr>
          <p:cNvSpPr txBox="1"/>
          <p:nvPr/>
        </p:nvSpPr>
        <p:spPr>
          <a:xfrm>
            <a:off x="0" y="2139216"/>
            <a:ext cx="4695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Evaluación de la disnea tras un TEP agudo.</a:t>
            </a:r>
          </a:p>
          <a:p>
            <a:pPr marL="342900" indent="-342900" algn="just">
              <a:buAutoNum type="arabicPeriod"/>
            </a:pP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dentificar variables asociadas al desarrollo de Hipertensión pulmonar tromboembólica crónica (HPTEC)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96ABBD5-05B3-AFAF-CB52-C946EBA86CC4}"/>
              </a:ext>
            </a:extLst>
          </p:cNvPr>
          <p:cNvSpPr txBox="1"/>
          <p:nvPr/>
        </p:nvSpPr>
        <p:spPr>
          <a:xfrm>
            <a:off x="51834" y="3204508"/>
            <a:ext cx="4644008" cy="369332"/>
          </a:xfrm>
          <a:prstGeom prst="rect">
            <a:avLst/>
          </a:prstGeom>
          <a:solidFill>
            <a:srgbClr val="00B050">
              <a:alpha val="70000"/>
            </a:srgbClr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CA20499E-0881-084F-6920-0FDBF8108847}"/>
              </a:ext>
            </a:extLst>
          </p:cNvPr>
          <p:cNvCxnSpPr>
            <a:cxnSpLocks/>
          </p:cNvCxnSpPr>
          <p:nvPr/>
        </p:nvCxnSpPr>
        <p:spPr>
          <a:xfrm>
            <a:off x="-32399" y="1707654"/>
            <a:ext cx="9176399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58D290E-6D93-7127-2BFF-EFCEE2B2759F}"/>
              </a:ext>
            </a:extLst>
          </p:cNvPr>
          <p:cNvSpPr txBox="1"/>
          <p:nvPr/>
        </p:nvSpPr>
        <p:spPr>
          <a:xfrm>
            <a:off x="0" y="3573840"/>
            <a:ext cx="4788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Suba</a:t>
            </a:r>
            <a:r>
              <a:rPr lang="es-ES" sz="160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nálisis de dos estudios prospectivos multicéntricos de pacientes con TEP agudo entre 2014 - 2018, se ha v</a:t>
            </a:r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alorado: 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a. Presencia de HPTEC diagnosticada por CCD.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b. Variables asociadas a disnea, probable HPTEC, HPTEC confirmada por CCD.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6BB4820-74B4-4B32-3F71-D1628BF45449}"/>
              </a:ext>
            </a:extLst>
          </p:cNvPr>
          <p:cNvSpPr txBox="1"/>
          <p:nvPr/>
        </p:nvSpPr>
        <p:spPr>
          <a:xfrm>
            <a:off x="1259632" y="1235536"/>
            <a:ext cx="74717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E.M. Mendoza Zambrano, T. Elías Hernández, </a:t>
            </a:r>
            <a:r>
              <a:rPr lang="es-ES" sz="105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R. López Reyes, C. Fernández Capitán, D. Jiménez Castro,  M. Barca Hernando,</a:t>
            </a:r>
            <a:r>
              <a:rPr lang="es-ES" sz="105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R. Otero Candelera, L. Jara-Palomares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2C90C53-09A3-7E6A-F753-8E34D83AD142}"/>
              </a:ext>
            </a:extLst>
          </p:cNvPr>
          <p:cNvSpPr txBox="1"/>
          <p:nvPr/>
        </p:nvSpPr>
        <p:spPr>
          <a:xfrm>
            <a:off x="4880206" y="1779660"/>
            <a:ext cx="4211960" cy="369332"/>
          </a:xfrm>
          <a:prstGeom prst="rect">
            <a:avLst/>
          </a:prstGeom>
          <a:solidFill>
            <a:srgbClr val="00B050">
              <a:alpha val="70000"/>
            </a:srgbClr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31" name="Tabla 30">
            <a:extLst>
              <a:ext uri="{FF2B5EF4-FFF2-40B4-BE49-F238E27FC236}">
                <a16:creationId xmlns:a16="http://schemas.microsoft.com/office/drawing/2014/main" id="{8ABE6F84-9C61-D1D0-3F6A-FF7B28095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275915"/>
              </p:ext>
            </p:extLst>
          </p:nvPr>
        </p:nvGraphicFramePr>
        <p:xfrm>
          <a:off x="5148064" y="2276654"/>
          <a:ext cx="3583357" cy="23113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198878">
                  <a:extLst>
                    <a:ext uri="{9D8B030D-6E8A-4147-A177-3AD203B41FA5}">
                      <a16:colId xmlns:a16="http://schemas.microsoft.com/office/drawing/2014/main" val="1345310359"/>
                    </a:ext>
                  </a:extLst>
                </a:gridCol>
                <a:gridCol w="1384479">
                  <a:extLst>
                    <a:ext uri="{9D8B030D-6E8A-4147-A177-3AD203B41FA5}">
                      <a16:colId xmlns:a16="http://schemas.microsoft.com/office/drawing/2014/main" val="3144717898"/>
                    </a:ext>
                  </a:extLst>
                </a:gridCol>
              </a:tblGrid>
              <a:tr h="38522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N=1853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500271"/>
                  </a:ext>
                </a:extLst>
              </a:tr>
              <a:tr h="38522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65.5 ( ±16) 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363229"/>
                  </a:ext>
                </a:extLst>
              </a:tr>
              <a:tr h="38522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masculino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38663"/>
                  </a:ext>
                </a:extLst>
              </a:tr>
              <a:tr h="38522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Disnea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590479"/>
                  </a:ext>
                </a:extLst>
              </a:tr>
              <a:tr h="38522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HPTEC probable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5445"/>
                  </a:ext>
                </a:extLst>
              </a:tr>
              <a:tr h="38522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HPTEC confirmada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1903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CD12611-8680-FDEB-28C3-B6332330B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840950"/>
              </p:ext>
            </p:extLst>
          </p:nvPr>
        </p:nvGraphicFramePr>
        <p:xfrm>
          <a:off x="292296" y="627534"/>
          <a:ext cx="3991672" cy="3536168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854834">
                  <a:extLst>
                    <a:ext uri="{9D8B030D-6E8A-4147-A177-3AD203B41FA5}">
                      <a16:colId xmlns:a16="http://schemas.microsoft.com/office/drawing/2014/main" val="2498877097"/>
                    </a:ext>
                  </a:extLst>
                </a:gridCol>
                <a:gridCol w="2136838">
                  <a:extLst>
                    <a:ext uri="{9D8B030D-6E8A-4147-A177-3AD203B41FA5}">
                      <a16:colId xmlns:a16="http://schemas.microsoft.com/office/drawing/2014/main" val="3758501651"/>
                    </a:ext>
                  </a:extLst>
                </a:gridCol>
              </a:tblGrid>
              <a:tr h="46288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Asociadas a Disnea (IC95%)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88591"/>
                  </a:ext>
                </a:extLst>
              </a:tr>
              <a:tr h="419732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femenino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2.2 (1.6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835067"/>
                  </a:ext>
                </a:extLst>
              </a:tr>
              <a:tr h="450730">
                <a:tc>
                  <a:txBody>
                    <a:bodyPr/>
                    <a:lstStyle/>
                    <a:p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antifosfolípido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2,9 (1.9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s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600785"/>
                  </a:ext>
                </a:extLst>
              </a:tr>
              <a:tr h="419732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1.4 (1.02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102619"/>
                  </a:ext>
                </a:extLst>
              </a:tr>
              <a:tr h="430904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2.4 (1.6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377826"/>
                  </a:ext>
                </a:extLst>
              </a:tr>
              <a:tr h="419732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2.2 (1.3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806761"/>
                  </a:ext>
                </a:extLst>
              </a:tr>
              <a:tr h="481726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 Tiroidea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 1.7 (1.1–2.7)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50105"/>
                  </a:ext>
                </a:extLst>
              </a:tr>
              <a:tr h="45073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 pulmonar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1.5 (1.1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05798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01B733C-7A10-6ECE-1428-C68D8D6739D3}"/>
              </a:ext>
            </a:extLst>
          </p:cNvPr>
          <p:cNvSpPr txBox="1"/>
          <p:nvPr/>
        </p:nvSpPr>
        <p:spPr>
          <a:xfrm>
            <a:off x="3059832" y="195486"/>
            <a:ext cx="4211960" cy="369332"/>
          </a:xfrm>
          <a:prstGeom prst="rect">
            <a:avLst/>
          </a:prstGeom>
          <a:solidFill>
            <a:srgbClr val="00B050">
              <a:alpha val="70000"/>
            </a:srgbClr>
          </a:solidFill>
          <a:ln w="19050">
            <a:solidFill>
              <a:srgbClr val="00B050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5A75374D-8ECB-2963-EC87-14CAC4B22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300006"/>
              </p:ext>
            </p:extLst>
          </p:nvPr>
        </p:nvGraphicFramePr>
        <p:xfrm>
          <a:off x="4427984" y="2565919"/>
          <a:ext cx="4320480" cy="15277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00136">
                  <a:extLst>
                    <a:ext uri="{9D8B030D-6E8A-4147-A177-3AD203B41FA5}">
                      <a16:colId xmlns:a16="http://schemas.microsoft.com/office/drawing/2014/main" val="2498877097"/>
                    </a:ext>
                  </a:extLst>
                </a:gridCol>
                <a:gridCol w="2220344">
                  <a:extLst>
                    <a:ext uri="{9D8B030D-6E8A-4147-A177-3AD203B41FA5}">
                      <a16:colId xmlns:a16="http://schemas.microsoft.com/office/drawing/2014/main" val="3758501651"/>
                    </a:ext>
                  </a:extLst>
                </a:gridCol>
              </a:tblGrid>
              <a:tr h="40339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Asociadas a HPTEC (IC95%)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88591"/>
                  </a:ext>
                </a:extLst>
              </a:tr>
              <a:tr h="365787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2.6 (1.1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835067"/>
                  </a:ext>
                </a:extLst>
              </a:tr>
              <a:tr h="365787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HTA*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1.9 (0.99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102619"/>
                  </a:ext>
                </a:extLst>
              </a:tr>
              <a:tr h="392800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 pulmonar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2.1 (1.02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05798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C5204F4C-3CDD-4AFE-0AC0-1E2DA14FF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367114"/>
              </p:ext>
            </p:extLst>
          </p:nvPr>
        </p:nvGraphicFramePr>
        <p:xfrm>
          <a:off x="4459216" y="619273"/>
          <a:ext cx="4289248" cy="190094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084955">
                  <a:extLst>
                    <a:ext uri="{9D8B030D-6E8A-4147-A177-3AD203B41FA5}">
                      <a16:colId xmlns:a16="http://schemas.microsoft.com/office/drawing/2014/main" val="2498877097"/>
                    </a:ext>
                  </a:extLst>
                </a:gridCol>
                <a:gridCol w="2204293">
                  <a:extLst>
                    <a:ext uri="{9D8B030D-6E8A-4147-A177-3AD203B41FA5}">
                      <a16:colId xmlns:a16="http://schemas.microsoft.com/office/drawing/2014/main" val="3758501651"/>
                    </a:ext>
                  </a:extLst>
                </a:gridCol>
              </a:tblGrid>
              <a:tr h="404965"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Asociadas a probable HPTEC (IC95%)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88591"/>
                  </a:ext>
                </a:extLst>
              </a:tr>
              <a:tr h="367215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femenino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1.3 (1.01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47178"/>
                  </a:ext>
                </a:extLst>
              </a:tr>
              <a:tr h="367215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ETV no provocada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1.5 (1.1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835067"/>
                  </a:ext>
                </a:extLst>
              </a:tr>
              <a:tr h="367215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T. fibrinolítico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4.3 (2.2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8.3)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102619"/>
                  </a:ext>
                </a:extLst>
              </a:tr>
              <a:tr h="394334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OR: 1.5 (1.1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2.2)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05798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2B6A18E6-50E1-3861-7BD6-FA2BC0E19941}"/>
              </a:ext>
            </a:extLst>
          </p:cNvPr>
          <p:cNvSpPr txBox="1"/>
          <p:nvPr/>
        </p:nvSpPr>
        <p:spPr>
          <a:xfrm>
            <a:off x="2915816" y="4218642"/>
            <a:ext cx="4211960" cy="369332"/>
          </a:xfrm>
          <a:prstGeom prst="rect">
            <a:avLst/>
          </a:prstGeom>
          <a:solidFill>
            <a:srgbClr val="00B050">
              <a:alpha val="70000"/>
            </a:srgbClr>
          </a:solidFill>
          <a:ln w="19050">
            <a:solidFill>
              <a:srgbClr val="00B050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5A8AD03-160F-862A-19AA-427AAE6D9672}"/>
              </a:ext>
            </a:extLst>
          </p:cNvPr>
          <p:cNvSpPr txBox="1"/>
          <p:nvPr/>
        </p:nvSpPr>
        <p:spPr>
          <a:xfrm>
            <a:off x="323528" y="4579263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disnea tras el TEP agudo es frecuente. Identificar un perfil de paciente en riesgo de HPTEC nos permitir seleccionar a quien realizar un seguimiento estrecho. </a:t>
            </a:r>
          </a:p>
        </p:txBody>
      </p:sp>
    </p:spTree>
    <p:extLst>
      <p:ext uri="{BB962C8B-B14F-4D97-AF65-F5344CB8AC3E}">
        <p14:creationId xmlns:p14="http://schemas.microsoft.com/office/powerpoint/2010/main" val="268215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318</Words>
  <Application>Microsoft Macintosh PowerPoint</Application>
  <PresentationFormat>Presentación en pantalla (16:9)</PresentationFormat>
  <Paragraphs>55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VALORACIÓN DE LA DISNEA PERSISTENTE Y PROGRESIÓN A HIPERTENSIÓN PULMONAR TROMBOEMBÓLICA CRÓNICA TRAS TROMBOEMBOLISMO PULMONAR AGUDO SINTOMÁTICO. ANÁLISIS CONJUNTO DEL ESTUDIO OSIRIS Y SYSPPE.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Elva Mendoza</cp:lastModifiedBy>
  <cp:revision>7</cp:revision>
  <dcterms:created xsi:type="dcterms:W3CDTF">2024-02-05T13:08:18Z</dcterms:created>
  <dcterms:modified xsi:type="dcterms:W3CDTF">2024-02-29T13:31:39Z</dcterms:modified>
</cp:coreProperties>
</file>