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3575160" y="204840"/>
            <a:ext cx="5111280" cy="43894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5111280" cy="4389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2494080" cy="4389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194160" y="204840"/>
            <a:ext cx="2494080" cy="4389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04840"/>
            <a:ext cx="3007800" cy="4039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194160" y="204840"/>
            <a:ext cx="2494080" cy="4389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575160" y="24980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2494080" cy="4389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194160" y="2048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194160" y="24980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194160" y="2048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3575160" y="2498040"/>
            <a:ext cx="51112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51112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3575160" y="2498040"/>
            <a:ext cx="51112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194160" y="2048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3575160" y="24980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6194160" y="24980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164556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5303520" y="204840"/>
            <a:ext cx="164556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7031520" y="204840"/>
            <a:ext cx="164556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3575160" y="2498040"/>
            <a:ext cx="164556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5303520" y="2498040"/>
            <a:ext cx="164556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7031520" y="2498040"/>
            <a:ext cx="164556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3575160" y="204840"/>
            <a:ext cx="5111280" cy="43894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5111280" cy="4389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2494080" cy="4389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6194160" y="204840"/>
            <a:ext cx="2494080" cy="4389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457200" y="204840"/>
            <a:ext cx="3007800" cy="40395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194160" y="204840"/>
            <a:ext cx="2494080" cy="4389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3575160" y="24980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2494080" cy="4389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194160" y="2048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6194160" y="24980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194160" y="2048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3575160" y="2498040"/>
            <a:ext cx="51112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51112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575160" y="2498040"/>
            <a:ext cx="51112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6194160" y="2048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3575160" y="24980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6194160" y="2498040"/>
            <a:ext cx="249408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164556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5303520" y="204840"/>
            <a:ext cx="164556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7031520" y="204840"/>
            <a:ext cx="164556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3575160" y="2498040"/>
            <a:ext cx="164556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 type="body"/>
          </p:nvPr>
        </p:nvSpPr>
        <p:spPr>
          <a:xfrm>
            <a:off x="5303520" y="2498040"/>
            <a:ext cx="164556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 type="body"/>
          </p:nvPr>
        </p:nvSpPr>
        <p:spPr>
          <a:xfrm>
            <a:off x="7031520" y="2498040"/>
            <a:ext cx="1645560" cy="20937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s-ES" sz="4400" spc="-1" strike="noStrike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  <a:endParaRPr b="0" lang="es-E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900000"/>
            <a:ext cx="4038120" cy="254520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800" spc="-1" strike="noStrike">
                <a:solidFill>
                  <a:srgbClr val="000000"/>
                </a:solidFill>
                <a:latin typeface="Calibri"/>
              </a:rPr>
              <a:t>Haga clic para modificar el estilo de texto del patrón</a:t>
            </a:r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400" spc="-1" strike="noStrike">
                <a:solidFill>
                  <a:srgbClr val="000000"/>
                </a:solidFill>
                <a:latin typeface="Calibri"/>
              </a:rPr>
              <a:t>Segundo nivel</a:t>
            </a:r>
            <a:endParaRPr b="0" lang="es-ES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000" spc="-1" strike="noStrike">
                <a:solidFill>
                  <a:srgbClr val="000000"/>
                </a:solidFill>
                <a:latin typeface="Calibri"/>
              </a:rPr>
              <a:t>Tercer nivel</a:t>
            </a:r>
            <a:endParaRPr b="0" lang="es-ES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1800" spc="-1" strike="noStrike">
                <a:solidFill>
                  <a:srgbClr val="000000"/>
                </a:solidFill>
                <a:latin typeface="Calibri"/>
              </a:rPr>
              <a:t>Cuarto nivel</a:t>
            </a: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s-ES" sz="1800" spc="-1" strike="noStrike">
                <a:solidFill>
                  <a:srgbClr val="000000"/>
                </a:solidFill>
                <a:latin typeface="Calibri"/>
              </a:rPr>
              <a:t>Quinto nivel</a:t>
            </a: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648320" y="900000"/>
            <a:ext cx="4038120" cy="254520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800" spc="-1" strike="noStrike">
                <a:solidFill>
                  <a:srgbClr val="000000"/>
                </a:solidFill>
                <a:latin typeface="Calibri"/>
              </a:rPr>
              <a:t>Haga clic para modificar el estilo de texto del patrón</a:t>
            </a:r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400" spc="-1" strike="noStrike">
                <a:solidFill>
                  <a:srgbClr val="000000"/>
                </a:solidFill>
                <a:latin typeface="Calibri"/>
              </a:rPr>
              <a:t>Segundo nivel</a:t>
            </a:r>
            <a:endParaRPr b="0" lang="es-ES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000" spc="-1" strike="noStrike">
                <a:solidFill>
                  <a:srgbClr val="000000"/>
                </a:solidFill>
                <a:latin typeface="Calibri"/>
              </a:rPr>
              <a:t>Tercer nivel</a:t>
            </a:r>
            <a:endParaRPr b="0" lang="es-ES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1800" spc="-1" strike="noStrike">
                <a:solidFill>
                  <a:srgbClr val="000000"/>
                </a:solidFill>
                <a:latin typeface="Calibri"/>
              </a:rPr>
              <a:t>Cuarto nivel</a:t>
            </a: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s-ES" sz="1800" spc="-1" strike="noStrike">
                <a:solidFill>
                  <a:srgbClr val="000000"/>
                </a:solidFill>
                <a:latin typeface="Calibri"/>
              </a:rPr>
              <a:t>Quinto nivel</a:t>
            </a: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B2F25A2E-A376-45AB-B47D-8F8AA7DD7A74}" type="datetime">
              <a:rPr b="0" lang="es-ES" sz="1200" spc="-1" strike="noStrike">
                <a:solidFill>
                  <a:srgbClr val="8b8b8b"/>
                </a:solidFill>
                <a:latin typeface="Calibri"/>
              </a:rPr>
              <a:t>29/02/24</a:t>
            </a:fld>
            <a:endParaRPr b="0" lang="es-ES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es-ES" sz="2400" spc="-1" strike="noStrike"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4F3F310E-FC5C-41C0-BDB4-8BB852970DD1}" type="slidenum">
              <a:rPr b="0" lang="es-ES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es-E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1" lang="es-ES" sz="2000" spc="-1" strike="noStrike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  <a:endParaRPr b="0" lang="es-E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5111280" cy="438948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3200" spc="-1" strike="noStrike">
                <a:solidFill>
                  <a:srgbClr val="000000"/>
                </a:solidFill>
                <a:latin typeface="Calibri"/>
              </a:rPr>
              <a:t>Haga clic para modificar el estilo de texto del patrón</a:t>
            </a: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800" spc="-1" strike="noStrike">
                <a:solidFill>
                  <a:srgbClr val="000000"/>
                </a:solidFill>
                <a:latin typeface="Calibri"/>
              </a:rPr>
              <a:t>Segundo nivel</a:t>
            </a:r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400" spc="-1" strike="noStrike">
                <a:solidFill>
                  <a:srgbClr val="000000"/>
                </a:solidFill>
                <a:latin typeface="Calibri"/>
              </a:rPr>
              <a:t>Tercer nivel</a:t>
            </a:r>
            <a:endParaRPr b="0" lang="es-ES" sz="24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000" spc="-1" strike="noStrike">
                <a:solidFill>
                  <a:srgbClr val="000000"/>
                </a:solidFill>
                <a:latin typeface="Calibri"/>
              </a:rPr>
              <a:t>Cuarto nivel</a:t>
            </a:r>
            <a:endParaRPr b="0" lang="es-ES" sz="20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s-ES" sz="2000" spc="-1" strike="noStrike">
                <a:solidFill>
                  <a:srgbClr val="000000"/>
                </a:solidFill>
                <a:latin typeface="Calibri"/>
              </a:rPr>
              <a:t>Quinto nivel</a:t>
            </a:r>
            <a:endParaRPr b="0" lang="es-E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57200" y="1076400"/>
            <a:ext cx="3007800" cy="351792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100000"/>
              </a:lnSpc>
              <a:spcBef>
                <a:spcPts val="281"/>
              </a:spcBef>
            </a:pPr>
            <a:r>
              <a:rPr b="0" lang="es-ES" sz="1400" spc="-1" strike="noStrike">
                <a:solidFill>
                  <a:srgbClr val="000000"/>
                </a:solidFill>
                <a:latin typeface="Calibri"/>
              </a:rPr>
              <a:t>Haga clic para modificar el estilo de texto del patrón</a:t>
            </a:r>
            <a:endParaRPr b="0" lang="es-ES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7A1F8C0E-32BB-4B6E-85E9-5D5673F41AF4}" type="datetime">
              <a:rPr b="0" lang="es-ES" sz="1200" spc="-1" strike="noStrike">
                <a:solidFill>
                  <a:srgbClr val="8b8b8b"/>
                </a:solidFill>
                <a:latin typeface="Calibri"/>
              </a:rPr>
              <a:t>29/02/24</a:t>
            </a:fld>
            <a:endParaRPr b="0" lang="es-ES" sz="1200" spc="-1" strike="noStrike"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es-ES" sz="2400" spc="-1" strike="noStrike">
              <a:latin typeface="Times New Roman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DB46274D-D32F-4716-8163-664773D2EEED}" type="slidenum">
              <a:rPr b="0" lang="es-E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s-E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1115640" y="562320"/>
            <a:ext cx="7884360" cy="8568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15000"/>
          </a:bodyPr>
          <a:p>
            <a:pPr algn="ctr">
              <a:lnSpc>
                <a:spcPct val="100000"/>
              </a:lnSpc>
            </a:pPr>
            <a:r>
              <a:rPr b="1" lang="es-ES" sz="3600" spc="-1" strike="noStrike">
                <a:solidFill>
                  <a:srgbClr val="000000"/>
                </a:solidFill>
                <a:latin typeface="Calibri"/>
                <a:ea typeface="Calibri"/>
              </a:rPr>
              <a:t>Efectividad y seguridad de la rehabilitación pulmonar después de un tromboembolismo pulmonar: </a:t>
            </a:r>
            <a:br/>
            <a:r>
              <a:rPr b="1" lang="es-ES" sz="3600" spc="-1" strike="noStrike">
                <a:solidFill>
                  <a:srgbClr val="000000"/>
                </a:solidFill>
                <a:latin typeface="Calibri"/>
                <a:ea typeface="Calibri"/>
              </a:rPr>
              <a:t>Una revisión sistemática. </a:t>
            </a:r>
            <a:br/>
            <a:br/>
            <a:r>
              <a:rPr b="0" lang="es-ES" sz="1300" spc="-1" strike="noStrike">
                <a:solidFill>
                  <a:srgbClr val="000000"/>
                </a:solidFill>
                <a:latin typeface="Calibri"/>
                <a:ea typeface="Times New Roman"/>
              </a:rPr>
              <a:t>A.B Brown Arreola1, E.M Mendoza Zambrano1, V. Sánchez2, A. Vallejo Vaz2. R. Otero Candelera3, C. Caballero3, C. Carrera Cueva1, , E. Calderón4, M. Medrano4. </a:t>
            </a:r>
            <a:br/>
            <a:endParaRPr b="0" lang="es-ES" sz="13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TextShape 2"/>
          <p:cNvSpPr txBox="1"/>
          <p:nvPr/>
        </p:nvSpPr>
        <p:spPr>
          <a:xfrm>
            <a:off x="107640" y="1419480"/>
            <a:ext cx="3816000" cy="331200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3000"/>
          </a:bodyPr>
          <a:p>
            <a:pPr algn="just">
              <a:lnSpc>
                <a:spcPct val="105000"/>
              </a:lnSpc>
              <a:spcBef>
                <a:spcPts val="360"/>
              </a:spcBef>
              <a:spcAft>
                <a:spcPts val="799"/>
              </a:spcAft>
            </a:pPr>
            <a:r>
              <a:rPr b="1" lang="es-ES" sz="1600" spc="-1" strike="noStrike">
                <a:solidFill>
                  <a:srgbClr val="000000"/>
                </a:solidFill>
                <a:latin typeface="Calibri"/>
                <a:ea typeface="Calibri"/>
              </a:rPr>
              <a:t>Introducción</a:t>
            </a:r>
            <a:r>
              <a:rPr b="0" lang="es-ES" sz="1800" spc="-1" strike="noStrike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b="0" lang="es-ES" sz="1500" spc="-1" strike="noStrike">
                <a:solidFill>
                  <a:srgbClr val="000000"/>
                </a:solidFill>
                <a:latin typeface="Calibri"/>
                <a:ea typeface="Calibri"/>
              </a:rPr>
              <a:t> La tromboembolia pulmonar es una enfermedad potencialmente mortal que ocupa el tercer lugar en los síndromes cardiovasculares agudos. Sin embargo, el papel de la rehabilitación, a diferencia de otras entidades no se encuentra del todo aclarada.</a:t>
            </a:r>
            <a:endParaRPr b="0" lang="es-ES" sz="15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5000"/>
              </a:lnSpc>
              <a:spcBef>
                <a:spcPts val="360"/>
              </a:spcBef>
              <a:spcAft>
                <a:spcPts val="799"/>
              </a:spcAft>
            </a:pPr>
            <a:r>
              <a:rPr b="1" lang="es-ES" sz="1600" spc="-1" strike="noStrike">
                <a:solidFill>
                  <a:srgbClr val="000000"/>
                </a:solidFill>
                <a:latin typeface="Calibri"/>
                <a:ea typeface="Calibri"/>
              </a:rPr>
              <a:t>Objetivo</a:t>
            </a:r>
            <a:r>
              <a:rPr b="1" lang="es-ES" sz="1800" spc="-1" strike="noStrike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r>
              <a:rPr b="0" lang="es-ES" sz="18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es-ES" sz="1500" spc="-1" strike="noStrike">
                <a:solidFill>
                  <a:srgbClr val="000000"/>
                </a:solidFill>
                <a:latin typeface="Calibri"/>
                <a:ea typeface="Calibri"/>
              </a:rPr>
              <a:t>Conocer el efecto y la seguridad de la rehabilitación pulmonar en pacientes que han sufrido un tromboembolismo pulmonar. </a:t>
            </a:r>
            <a:endParaRPr b="0" lang="es-ES" sz="15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5000"/>
              </a:lnSpc>
              <a:spcBef>
                <a:spcPts val="360"/>
              </a:spcBef>
              <a:spcAft>
                <a:spcPts val="799"/>
              </a:spcAft>
            </a:pPr>
            <a:r>
              <a:rPr b="1" lang="es-ES" sz="1600" spc="-1" strike="noStrike">
                <a:solidFill>
                  <a:srgbClr val="000000"/>
                </a:solidFill>
                <a:latin typeface="Calibri"/>
                <a:ea typeface="Calibri"/>
              </a:rPr>
              <a:t>Metodología</a:t>
            </a:r>
            <a:r>
              <a:rPr b="0" lang="es-ES" sz="1800" spc="-1" strike="noStrike">
                <a:solidFill>
                  <a:srgbClr val="000000"/>
                </a:solidFill>
                <a:latin typeface="Calibri"/>
                <a:ea typeface="Calibri"/>
              </a:rPr>
              <a:t>: </a:t>
            </a:r>
            <a:r>
              <a:rPr b="0" lang="es-ES" sz="1500" spc="-1" strike="noStrike">
                <a:solidFill>
                  <a:srgbClr val="000000"/>
                </a:solidFill>
                <a:latin typeface="Calibri"/>
                <a:ea typeface="Calibri"/>
              </a:rPr>
              <a:t>Se realizó una revisión sistemática bibliográfica a través de bases de datos electrónicas Medline, Embase y Cochrane. Se diseñó una estrategia de búsqueda con términos MeSH y libres. Cada fase fue realizada por dos investigadores independientes siguiendo las guías PRISMA. </a:t>
            </a:r>
            <a:endParaRPr b="0" lang="es-ES" sz="15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6" name="Marcador de contenido 5" descr="Diagrama&#10;&#10;Descripción generada automáticamente"/>
          <p:cNvPicPr/>
          <p:nvPr/>
        </p:nvPicPr>
        <p:blipFill>
          <a:blip r:embed="rId1"/>
          <a:stretch/>
        </p:blipFill>
        <p:spPr>
          <a:xfrm>
            <a:off x="4212000" y="1779840"/>
            <a:ext cx="4202280" cy="3096000"/>
          </a:xfrm>
          <a:prstGeom prst="rect">
            <a:avLst/>
          </a:prstGeom>
          <a:ln>
            <a:noFill/>
          </a:ln>
        </p:spPr>
      </p:pic>
      <p:sp>
        <p:nvSpPr>
          <p:cNvPr id="87" name="CustomShape 3"/>
          <p:cNvSpPr/>
          <p:nvPr/>
        </p:nvSpPr>
        <p:spPr>
          <a:xfrm>
            <a:off x="4129200" y="1413360"/>
            <a:ext cx="218124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s-ES" sz="1400" spc="-1" strike="noStrike">
                <a:solidFill>
                  <a:srgbClr val="000000"/>
                </a:solidFill>
                <a:latin typeface="Calibri"/>
              </a:rPr>
              <a:t>Resultados</a:t>
            </a:r>
            <a:r>
              <a:rPr b="0" lang="es-ES" sz="1400" spc="-1" strike="noStrike">
                <a:solidFill>
                  <a:srgbClr val="000000"/>
                </a:solidFill>
                <a:latin typeface="Calibri"/>
              </a:rPr>
              <a:t>:</a:t>
            </a:r>
            <a:endParaRPr b="0" lang="es-ES" sz="1400" spc="-1" strike="noStrike">
              <a:latin typeface="Arial"/>
            </a:endParaRPr>
          </a:p>
        </p:txBody>
      </p:sp>
      <p:sp>
        <p:nvSpPr>
          <p:cNvPr id="88" name="CustomShape 4"/>
          <p:cNvSpPr/>
          <p:nvPr/>
        </p:nvSpPr>
        <p:spPr>
          <a:xfrm>
            <a:off x="4262760" y="4876560"/>
            <a:ext cx="2181240" cy="212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latin typeface="Calibri"/>
              </a:rPr>
              <a:t>Gráfico 1: Resultados</a:t>
            </a:r>
            <a:endParaRPr b="0" lang="es-ES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5220000" y="812520"/>
            <a:ext cx="3672000" cy="41349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1000"/>
          </a:bodyPr>
          <a:p>
            <a:pPr algn="just">
              <a:lnSpc>
                <a:spcPct val="105000"/>
              </a:lnSpc>
              <a:spcBef>
                <a:spcPts val="300"/>
              </a:spcBef>
              <a:spcAft>
                <a:spcPts val="799"/>
              </a:spcAft>
            </a:pPr>
            <a:r>
              <a:rPr b="1" lang="es-ES" sz="1500" spc="-1" strike="noStrike">
                <a:solidFill>
                  <a:srgbClr val="000000"/>
                </a:solidFill>
                <a:latin typeface="Calibri"/>
                <a:ea typeface="Calibri"/>
              </a:rPr>
              <a:t>Resultados</a:t>
            </a:r>
            <a:r>
              <a:rPr b="0" lang="es-ES" sz="700" spc="-1" strike="noStrike">
                <a:solidFill>
                  <a:srgbClr val="000000"/>
                </a:solidFill>
                <a:latin typeface="Calibri"/>
                <a:ea typeface="Calibri"/>
              </a:rPr>
              <a:t>: </a:t>
            </a:r>
            <a:endParaRPr b="0" lang="es-ES" sz="700" spc="-1" strike="noStrike">
              <a:solidFill>
                <a:srgbClr val="000000"/>
              </a:solidFill>
              <a:latin typeface="Calibri"/>
            </a:endParaRPr>
          </a:p>
          <a:p>
            <a:pPr marL="285840" indent="-285480" algn="just">
              <a:lnSpc>
                <a:spcPct val="120000"/>
              </a:lnSpc>
              <a:spcBef>
                <a:spcPts val="241"/>
              </a:spcBef>
              <a:spcAft>
                <a:spcPts val="799"/>
              </a:spcAft>
              <a:buClr>
                <a:srgbClr val="000000"/>
              </a:buClr>
              <a:buFont typeface="Arial"/>
              <a:buChar char="•"/>
            </a:pPr>
            <a:r>
              <a:rPr b="0" lang="es-ES" sz="1200" spc="-1" strike="noStrike">
                <a:solidFill>
                  <a:srgbClr val="000000"/>
                </a:solidFill>
                <a:latin typeface="Calibri"/>
                <a:ea typeface="Calibri"/>
              </a:rPr>
              <a:t>Los protocolos de actividad física fueron heterogéneos, con una duración entre 6 y 12 semanas. </a:t>
            </a:r>
            <a:endParaRPr b="0" lang="es-ES" sz="1200" spc="-1" strike="noStrike">
              <a:solidFill>
                <a:srgbClr val="000000"/>
              </a:solidFill>
              <a:latin typeface="Calibri"/>
            </a:endParaRPr>
          </a:p>
          <a:p>
            <a:pPr marL="285840" indent="-285480" algn="just">
              <a:lnSpc>
                <a:spcPct val="120000"/>
              </a:lnSpc>
              <a:spcBef>
                <a:spcPts val="241"/>
              </a:spcBef>
              <a:spcAft>
                <a:spcPts val="799"/>
              </a:spcAft>
              <a:buClr>
                <a:srgbClr val="000000"/>
              </a:buClr>
              <a:buFont typeface="Arial"/>
              <a:buChar char="•"/>
            </a:pPr>
            <a:r>
              <a:rPr b="0" lang="es-ES" sz="1200" spc="-1" strike="noStrike">
                <a:solidFill>
                  <a:srgbClr val="000000"/>
                </a:solidFill>
                <a:latin typeface="Calibri"/>
                <a:ea typeface="Calibri"/>
              </a:rPr>
              <a:t>Las variables de resultados fueron diversas, entre ellas la calidad de vida fue evaluada en la mayoría de los estudios, mostrando diferencia significativa a favor de los grupos entrenados. </a:t>
            </a:r>
            <a:endParaRPr b="0" lang="es-ES" sz="1200" spc="-1" strike="noStrike">
              <a:solidFill>
                <a:srgbClr val="000000"/>
              </a:solidFill>
              <a:latin typeface="Calibri"/>
            </a:endParaRPr>
          </a:p>
          <a:p>
            <a:pPr marL="285840" indent="-285480" algn="just">
              <a:lnSpc>
                <a:spcPct val="120000"/>
              </a:lnSpc>
              <a:spcBef>
                <a:spcPts val="241"/>
              </a:spcBef>
              <a:spcAft>
                <a:spcPts val="799"/>
              </a:spcAft>
              <a:buClr>
                <a:srgbClr val="000000"/>
              </a:buClr>
              <a:buFont typeface="Arial"/>
              <a:buChar char="•"/>
            </a:pPr>
            <a:r>
              <a:rPr b="0" lang="es-ES" sz="1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es-ES" sz="1200" spc="-1" strike="noStrike">
                <a:solidFill>
                  <a:srgbClr val="000000"/>
                </a:solidFill>
                <a:latin typeface="Calibri"/>
                <a:ea typeface="Calibri"/>
              </a:rPr>
              <a:t>No se describieron eventos adversos en ninguno de los estudios que analizaron la seguridad de la rehabilitación.</a:t>
            </a:r>
            <a:endParaRPr b="0" lang="es-ES" sz="1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5000"/>
              </a:lnSpc>
              <a:spcBef>
                <a:spcPts val="300"/>
              </a:spcBef>
              <a:spcAft>
                <a:spcPts val="799"/>
              </a:spcAft>
            </a:pPr>
            <a:r>
              <a:rPr b="1" lang="es-ES" sz="1500" spc="-1" strike="noStrike">
                <a:solidFill>
                  <a:srgbClr val="000000"/>
                </a:solidFill>
                <a:latin typeface="Calibri"/>
                <a:ea typeface="Calibri"/>
              </a:rPr>
              <a:t>Conclusiones</a:t>
            </a:r>
            <a:r>
              <a:rPr b="0" lang="es-ES" sz="700" spc="-1" strike="noStrike">
                <a:solidFill>
                  <a:srgbClr val="000000"/>
                </a:solidFill>
                <a:latin typeface="Calibri"/>
                <a:ea typeface="Calibri"/>
              </a:rPr>
              <a:t>:</a:t>
            </a:r>
            <a:endParaRPr b="0" lang="es-ES" sz="700" spc="-1" strike="noStrike">
              <a:solidFill>
                <a:srgbClr val="000000"/>
              </a:solidFill>
              <a:latin typeface="Calibri"/>
            </a:endParaRPr>
          </a:p>
          <a:p>
            <a:pPr marL="285840" indent="-285480" algn="just">
              <a:lnSpc>
                <a:spcPct val="120000"/>
              </a:lnSpc>
              <a:spcBef>
                <a:spcPts val="241"/>
              </a:spcBef>
              <a:spcAft>
                <a:spcPts val="799"/>
              </a:spcAft>
              <a:buClr>
                <a:srgbClr val="000000"/>
              </a:buClr>
              <a:buFont typeface="Arial"/>
              <a:buChar char="•"/>
            </a:pPr>
            <a:r>
              <a:rPr b="0" lang="es-ES" sz="1200" spc="-1" strike="noStrike">
                <a:solidFill>
                  <a:srgbClr val="000000"/>
                </a:solidFill>
                <a:latin typeface="Calibri"/>
                <a:ea typeface="Calibri"/>
              </a:rPr>
              <a:t>El año de publicación de los artículos seleccionados demuestran que la rehabilitación pulmonar en la enfermedad tromboembólica despierta interés en los últimos años. </a:t>
            </a:r>
            <a:endParaRPr b="0" lang="es-ES" sz="1200" spc="-1" strike="noStrike">
              <a:solidFill>
                <a:srgbClr val="000000"/>
              </a:solidFill>
              <a:latin typeface="Calibri"/>
            </a:endParaRPr>
          </a:p>
          <a:p>
            <a:pPr marL="285840" indent="-285480" algn="just">
              <a:lnSpc>
                <a:spcPct val="120000"/>
              </a:lnSpc>
              <a:spcBef>
                <a:spcPts val="241"/>
              </a:spcBef>
              <a:spcAft>
                <a:spcPts val="799"/>
              </a:spcAft>
              <a:buClr>
                <a:srgbClr val="000000"/>
              </a:buClr>
              <a:buFont typeface="Arial"/>
              <a:buChar char="•"/>
            </a:pPr>
            <a:r>
              <a:rPr b="0" lang="es-ES" sz="1200" spc="-1" strike="noStrike">
                <a:solidFill>
                  <a:srgbClr val="000000"/>
                </a:solidFill>
                <a:latin typeface="Calibri"/>
                <a:ea typeface="Calibri"/>
              </a:rPr>
              <a:t>La actividad física es segura en pacientes que han sufrido una tromboembolia pulmonar con beneficios significativos sobre todo en la calidad de vida. </a:t>
            </a:r>
            <a:endParaRPr b="0" lang="es-ES" sz="1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139"/>
              </a:spcBef>
            </a:pPr>
            <a:endParaRPr b="0" lang="es-ES" sz="1200" spc="-1" strike="noStrike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90" name="Table 2"/>
          <p:cNvGraphicFramePr/>
          <p:nvPr/>
        </p:nvGraphicFramePr>
        <p:xfrm>
          <a:off x="251640" y="823680"/>
          <a:ext cx="4752000" cy="3763800"/>
        </p:xfrm>
        <a:graphic>
          <a:graphicData uri="http://schemas.openxmlformats.org/drawingml/2006/table">
            <a:tbl>
              <a:tblPr/>
              <a:tblGrid>
                <a:gridCol w="139320"/>
                <a:gridCol w="803880"/>
                <a:gridCol w="549360"/>
                <a:gridCol w="968040"/>
                <a:gridCol w="707400"/>
                <a:gridCol w="1584000"/>
              </a:tblGrid>
              <a:tr h="22788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AUTOR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DISEÑO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POBLACION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TIEMPO DE INTERVENCIÓN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RESULTADOS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4200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Rolving. N et al. (2020)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Ensayo Clínico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137 pacientes 69 grupo ejercicio,  68 grupo control.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 semanas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Calidad de vida no significativo. Shuttle walk no significativo. Uso de psicofármacos no significativo. 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4200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Jervan, et al (2023)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Ensayo Clínico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211 pacientes 108 grupo ejercicio, 103 grupo control. 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 semanas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Shuttle walk mejoría no significativa. Calidad de vida mejoría significativa. Disnea mejoría no significativa. 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2788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Gleditsch J., et al (2022)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Cohorte retrospectiva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26 pacientes. 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 semanas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RMN mejoría significativa de la masa del VD. 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4200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Boon G.J.A.M. et al (2021)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Cohorte retrospectiva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27 pacientes. 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12 semanas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Calidad de vida y cansancio mejoría significativa. Prueba de esfuerzo mejoría significativa. 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68436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Ghram A., et al (2020)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Ensayo Clínico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24 pacientes. 12 grupo ejercicio, 12 grupo control.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 semanas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Capacidad de ejercicio mejoría significativa en FC, tiempo de ejercicio, eVO2max, distancia. Calidad de vida mejoría significativa, Ecocardiografía mejoría significativa en relación RV/LV. Espirometría mejoría significativa.  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4200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Nopp S., et al (2020)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Cohorte retrospectiva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22 pacientes. 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 (6-10,5) semanas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TM6M mejoría significativa. Test de esfuerzo mejoría significavtiva Wmax. Mejoría en calidad de vida. 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2788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Amoury M., et al (2018)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Cohorte prospectiva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70 pacientes. 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23.2 ± 4.0 dias 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Se demostró seguridad.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2788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Noack F., et al (2015)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Cohorte retrospectiva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422 pacientes. 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21.8±3.1 dias 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Se demostró seguridad. 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4200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Rafael S. Cires-Drouet., et al (2020)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Cohorte prospectiva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23 pacientes. 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 meses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Se demostró seguridad. Mejoría significativa en calidad de vida. Test de esfuerzo mejoría significativa en distancia, VO2 max y FC. 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5792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Stavrou V.T et al. (2021)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Ensayo Clínico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14 pacientes 7 grupo RP no supervisada 7 grupo RP supervisada. 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 semanas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6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Calidad de vida mejoría significativa, Cansancio de piernas diferencia significativa entre grupos. Mayor en el grupo supervisado. </a:t>
                      </a:r>
                      <a:endParaRPr b="0" lang="es-ES" sz="600" spc="-1" strike="noStrike">
                        <a:latin typeface="Arial"/>
                      </a:endParaRPr>
                    </a:p>
                  </a:txBody>
                  <a:tcPr marL="6480" marR="64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91" name="CustomShape 3"/>
          <p:cNvSpPr/>
          <p:nvPr/>
        </p:nvSpPr>
        <p:spPr>
          <a:xfrm>
            <a:off x="217800" y="4587840"/>
            <a:ext cx="2181240" cy="212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latin typeface="Calibri"/>
              </a:rPr>
              <a:t>Tabla 1: Resultados</a:t>
            </a:r>
            <a:endParaRPr b="0" lang="es-ES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</TotalTime>
  <Application>LibreOffice/6.3.4.2$Windows_x86 LibreOffice_project/60da17e045e08f1793c57c00ba83cdfce946d0aa</Application>
  <Words>677</Words>
  <Paragraphs>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2024-02-05T13:08:18Z</dcterms:created>
  <dc:creator>LUNA</dc:creator>
  <dc:description/>
  <dc:language>es-ES</dc:language>
  <cp:lastModifiedBy/>
  <dcterms:modified xsi:type="dcterms:W3CDTF">2024-02-29T15:11:56Z</dcterms:modified>
  <cp:revision>3</cp:revision>
  <dc:subject/>
  <dc:title>Diapositiva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Presentación en pantalla (16:9)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</vt:i4>
  </property>
</Properties>
</file>