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11" autoAdjust="0"/>
  </p:normalViewPr>
  <p:slideViewPr>
    <p:cSldViewPr>
      <p:cViewPr varScale="1">
        <p:scale>
          <a:sx n="81" d="100"/>
          <a:sy n="81" d="100"/>
        </p:scale>
        <p:origin x="1086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40882-3742-43CF-814A-E271994F75E3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4941B-95F8-4A1E-BDB0-16A1624CE5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7912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4941B-95F8-4A1E-BDB0-16A1624CE5B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0345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64941B-95F8-4A1E-BDB0-16A1624CE5B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537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B1CA500-E2F2-B79A-9B15-7260E20B7AA9}"/>
              </a:ext>
            </a:extLst>
          </p:cNvPr>
          <p:cNvSpPr txBox="1"/>
          <p:nvPr/>
        </p:nvSpPr>
        <p:spPr>
          <a:xfrm>
            <a:off x="2123728" y="86016"/>
            <a:ext cx="684076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ESTUDIO DE PREVALENCIA E IMPACTO CLÍNICO DE LAS MUTACIONES ASOCIADAS AL DAAT EN PACIENTES CON FQ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8BAB1B-9268-597E-5B6D-8E1F82B569BF}"/>
              </a:ext>
            </a:extLst>
          </p:cNvPr>
          <p:cNvSpPr txBox="1"/>
          <p:nvPr/>
        </p:nvSpPr>
        <p:spPr>
          <a:xfrm>
            <a:off x="179511" y="1686380"/>
            <a:ext cx="424847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fibrosis quística (FQ) es una enfermedad genética grave de herencia autosómica recesiva con afectación multiorgánica y cuya mayor morbimortalidad es la afectación pulmonar. 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Por otro lado, el déficit de alfa-1-antitripsina (DAAT) es una condición genética infradiagnosticada donde ciertas mutaciones del gen SERPINA1 predisponen al desarrollo de la enfermedad, caracterizada principalmente por enfisema pulmonar y hepatopatía.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Estudios previos han evaluado la relación entre DAAT y FQ mostrando resultados contradictorios.</a:t>
            </a:r>
            <a:endParaRPr lang="es-ES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C317EE-E402-E2A5-B5FC-78600C338767}"/>
              </a:ext>
            </a:extLst>
          </p:cNvPr>
          <p:cNvSpPr txBox="1"/>
          <p:nvPr/>
        </p:nvSpPr>
        <p:spPr>
          <a:xfrm>
            <a:off x="2057046" y="782523"/>
            <a:ext cx="58993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R. Reinoso Arija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PF. García Tamayo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L. Carrasco Hernández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1,2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, I. Delgado Pecellín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, C. Marín Hinojosa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1,2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, E. Quintana Gallego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1,2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, JL. López-Campos Bodineau</a:t>
            </a:r>
            <a:r>
              <a:rPr lang="es-ES" sz="900" baseline="300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1,2</a:t>
            </a:r>
            <a:r>
              <a:rPr lang="es-ES" sz="90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endParaRPr lang="es-ES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28600" indent="-228600">
              <a:buAutoNum type="arabicPeriod"/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Unidad Médico-Quirúrgica de Enfermedades Respiratorias. Hospital Universitario Virgen del Rocio, Sevilla. </a:t>
            </a:r>
          </a:p>
          <a:p>
            <a:pPr marL="228600" indent="-228600">
              <a:buAutoNum type="arabicPeriod"/>
            </a:pPr>
            <a:r>
              <a:rPr lang="es-ES" sz="90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CIBER de Enfermedades Respiratorias (CIBERES), Instituto de Salud Carlos III, Madrid.</a:t>
            </a:r>
            <a:endParaRPr lang="es-ES" sz="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12A9026-0CB3-D8CA-5685-00D238FE3FB4}"/>
              </a:ext>
            </a:extLst>
          </p:cNvPr>
          <p:cNvSpPr txBox="1"/>
          <p:nvPr/>
        </p:nvSpPr>
        <p:spPr>
          <a:xfrm>
            <a:off x="4860032" y="3056936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Análisis descriptivo entre 2020 y 2023.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Datos clínicos, microbiológicos y genéticos. 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 evaluó el impacto clínico de las mutaciones asociadas al DAAT presente en estos pacientes.</a:t>
            </a:r>
          </a:p>
          <a:p>
            <a:pPr algn="just"/>
            <a:endParaRPr lang="es-ES" sz="1400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05A325D-62B2-6289-3887-09E4CDFDE43A}"/>
              </a:ext>
            </a:extLst>
          </p:cNvPr>
          <p:cNvSpPr txBox="1"/>
          <p:nvPr/>
        </p:nvSpPr>
        <p:spPr>
          <a:xfrm>
            <a:off x="4716018" y="1546427"/>
            <a:ext cx="4248470" cy="1381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OBJETIVOS: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Describir la prevalencia de mutaciones del gen SERPINA1 en pacientes diagnosticados de FQ.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Comparar la presentación clínica de los pacientes con FQ y portadores de alguna mutación asociada al DAAT.</a:t>
            </a:r>
          </a:p>
        </p:txBody>
      </p:sp>
      <p:pic>
        <p:nvPicPr>
          <p:cNvPr id="2" name="Imagen 1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EF7C59C5-C9CC-D4CD-3609-E00FCAC21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334567"/>
            <a:ext cx="1177344" cy="7596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CCAB40AC-3DD8-9C49-5A8F-2B91C4235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600397"/>
              </p:ext>
            </p:extLst>
          </p:nvPr>
        </p:nvGraphicFramePr>
        <p:xfrm>
          <a:off x="991139" y="586478"/>
          <a:ext cx="3292830" cy="36087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43929">
                  <a:extLst>
                    <a:ext uri="{9D8B030D-6E8A-4147-A177-3AD203B41FA5}">
                      <a16:colId xmlns:a16="http://schemas.microsoft.com/office/drawing/2014/main" val="4084542599"/>
                    </a:ext>
                  </a:extLst>
                </a:gridCol>
                <a:gridCol w="1748901">
                  <a:extLst>
                    <a:ext uri="{9D8B030D-6E8A-4147-A177-3AD203B41FA5}">
                      <a16:colId xmlns:a16="http://schemas.microsoft.com/office/drawing/2014/main" val="2758856307"/>
                    </a:ext>
                  </a:extLst>
                </a:gridCol>
              </a:tblGrid>
              <a:tr h="191012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N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298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9144"/>
                  </a:ext>
                </a:extLst>
              </a:tr>
              <a:tr h="29256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Mujeres 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158 (53%)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39649"/>
                  </a:ext>
                </a:extLst>
              </a:tr>
              <a:tr h="275792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Edad &gt;18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157 (52,7%) 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Hábito tabáquico (adultos)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Exfumadores 11 (7%)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Fumador activo 4 (2,5%)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Nunca fumador 142 (90,4%)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931041"/>
                  </a:ext>
                </a:extLst>
              </a:tr>
              <a:tr h="239860"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Tratamiento modulador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131 (44%)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07682"/>
                  </a:ext>
                </a:extLst>
              </a:tr>
              <a:tr h="247147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Infección bronquial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Total 175 (58,7%)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0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Agudizaciones (media) 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Leves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Graves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10,03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3,24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9432"/>
                  </a:ext>
                </a:extLst>
              </a:tr>
              <a:tr h="24556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Mutación 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45 (15%)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23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Función pulmonar (media)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FVC % (L)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FEV1 % (L)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FEV1/FVC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78,97 (2,70)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67,57 (1,90)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62,58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403765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42324-189D-78C6-07BD-BFE5DEBA4BED}"/>
              </a:ext>
            </a:extLst>
          </p:cNvPr>
          <p:cNvSpPr txBox="1"/>
          <p:nvPr/>
        </p:nvSpPr>
        <p:spPr>
          <a:xfrm>
            <a:off x="239371" y="4141621"/>
            <a:ext cx="35649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E2761E5-4836-EA79-46B0-397A9F2BEE10}"/>
              </a:ext>
            </a:extLst>
          </p:cNvPr>
          <p:cNvSpPr txBox="1"/>
          <p:nvPr/>
        </p:nvSpPr>
        <p:spPr>
          <a:xfrm>
            <a:off x="239371" y="4443958"/>
            <a:ext cx="66368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Las mutaciones asociadas al DAAT son relativamente frecuentes en los pacientes con FQ, aunque su implicación en la presentación clínica y en la progresión de la enfermedad no parece relevante.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24F6DFAD-4975-8196-6F2C-E9E1A398C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529899"/>
              </p:ext>
            </p:extLst>
          </p:nvPr>
        </p:nvGraphicFramePr>
        <p:xfrm>
          <a:off x="5364088" y="176770"/>
          <a:ext cx="2016224" cy="18207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408454259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58856307"/>
                    </a:ext>
                  </a:extLst>
                </a:gridCol>
              </a:tblGrid>
              <a:tr h="344345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Mutación AAT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N=45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9144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M/S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82,3%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396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S/S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6,7%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3249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M/Z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6,7%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931041"/>
                  </a:ext>
                </a:extLst>
              </a:tr>
              <a:tr h="283023"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S/Z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2,3%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507682"/>
                  </a:ext>
                </a:extLst>
              </a:tr>
              <a:tr h="344345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M/</a:t>
                      </a:r>
                      <a:r>
                        <a:rPr lang="es-ES" sz="1050" dirty="0" err="1">
                          <a:latin typeface="+mj-lt"/>
                          <a:cs typeface="Arial" panose="020B0604020202020204" pitchFamily="34" charset="0"/>
                        </a:rPr>
                        <a:t>Plowell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2,3%</a:t>
                      </a:r>
                      <a:endParaRPr lang="es-ES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836955"/>
                  </a:ext>
                </a:extLst>
              </a:tr>
            </a:tbl>
          </a:graphicData>
        </a:graphic>
      </p:graphicFrame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7FF7FC8-36A2-0A68-14F1-11435E5269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520418"/>
              </p:ext>
            </p:extLst>
          </p:nvPr>
        </p:nvGraphicFramePr>
        <p:xfrm>
          <a:off x="4853104" y="2121926"/>
          <a:ext cx="2743232" cy="20447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4346">
                  <a:extLst>
                    <a:ext uri="{9D8B030D-6E8A-4147-A177-3AD203B41FA5}">
                      <a16:colId xmlns:a16="http://schemas.microsoft.com/office/drawing/2014/main" val="4084542599"/>
                    </a:ext>
                  </a:extLst>
                </a:gridCol>
                <a:gridCol w="938886">
                  <a:extLst>
                    <a:ext uri="{9D8B030D-6E8A-4147-A177-3AD203B41FA5}">
                      <a16:colId xmlns:a16="http://schemas.microsoft.com/office/drawing/2014/main" val="2758856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Mutación AAT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N=45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Infección bronquial 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25 (55,6%)</a:t>
                      </a:r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43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+mj-lt"/>
                        </a:rPr>
                        <a:t>Agudizaciones (media)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Leves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Graves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11,76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Función pulmonar (media)</a:t>
                      </a:r>
                    </a:p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FVC % (L)</a:t>
                      </a:r>
                    </a:p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FEV1 % (L)</a:t>
                      </a:r>
                    </a:p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FEV1/FVC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50" dirty="0">
                        <a:latin typeface="+mj-lt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78,08 (2,50)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65,6 (1,73)</a:t>
                      </a:r>
                    </a:p>
                    <a:p>
                      <a:r>
                        <a:rPr lang="es-ES" sz="1050" dirty="0">
                          <a:latin typeface="+mj-lt"/>
                          <a:cs typeface="Arial" panose="020B0604020202020204" pitchFamily="34" charset="0"/>
                        </a:rPr>
                        <a:t>61,99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494285"/>
                  </a:ext>
                </a:extLst>
              </a:tr>
            </a:tbl>
          </a:graphicData>
        </a:graphic>
      </p:graphicFrame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2B025B8-7F8B-95FF-E5B4-3D1F7DF7E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334567"/>
            <a:ext cx="1177344" cy="7596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432</Words>
  <Application>Microsoft Office PowerPoint</Application>
  <PresentationFormat>Presentación en pantalla (16:9)</PresentationFormat>
  <Paragraphs>82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rocio reinoso arija</cp:lastModifiedBy>
  <cp:revision>13</cp:revision>
  <dcterms:created xsi:type="dcterms:W3CDTF">2024-02-05T13:08:18Z</dcterms:created>
  <dcterms:modified xsi:type="dcterms:W3CDTF">2024-02-27T17:39:15Z</dcterms:modified>
</cp:coreProperties>
</file>