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624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7470C-6EAE-4B44-8DB3-8B2743279504}" type="datetimeFigureOut">
              <a:rPr lang="es-ES" smtClean="0"/>
              <a:t>28/2/24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7FD8D-E1FC-744C-BB17-611D1DD4429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774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 err="1" smtClean="0"/>
              <a:t>Colistina</a:t>
            </a:r>
            <a:r>
              <a:rPr lang="es-ES" sz="1200" dirty="0" smtClean="0"/>
              <a:t> en polvo seco,</a:t>
            </a:r>
            <a:r>
              <a:rPr lang="es-ES" sz="1200" baseline="0" dirty="0" smtClean="0"/>
              <a:t> </a:t>
            </a:r>
            <a:r>
              <a:rPr lang="es-ES" sz="1200" baseline="0" dirty="0" err="1" smtClean="0"/>
              <a:t>amikacina-liposomal</a:t>
            </a:r>
            <a:r>
              <a:rPr lang="es-ES" sz="1200" baseline="0" dirty="0" smtClean="0"/>
              <a:t>, levo en </a:t>
            </a:r>
            <a:r>
              <a:rPr lang="es-ES" sz="1200" baseline="0" dirty="0" err="1" smtClean="0"/>
              <a:t>solucion</a:t>
            </a:r>
            <a:r>
              <a:rPr lang="es-ES" sz="1200" baseline="0" dirty="0" smtClean="0"/>
              <a:t> y </a:t>
            </a:r>
            <a:r>
              <a:rPr lang="es-ES" sz="1200" baseline="0" dirty="0" err="1" smtClean="0"/>
              <a:t>cipro</a:t>
            </a:r>
            <a:r>
              <a:rPr lang="es-ES" sz="1200" baseline="0" dirty="0" smtClean="0"/>
              <a:t> en polvo seco): nuevos esquemas de </a:t>
            </a:r>
            <a:r>
              <a:rPr lang="es-ES" sz="1200" baseline="0" dirty="0" err="1" smtClean="0"/>
              <a:t>tto</a:t>
            </a:r>
            <a:r>
              <a:rPr lang="es-ES" sz="1200" baseline="0" dirty="0" smtClean="0"/>
              <a:t>(combinaciones, </a:t>
            </a:r>
            <a:r>
              <a:rPr lang="es-ES" sz="1200" baseline="0" dirty="0" err="1" smtClean="0"/>
              <a:t>rotacion</a:t>
            </a:r>
            <a:r>
              <a:rPr lang="es-ES" sz="1200" baseline="0" dirty="0" smtClean="0"/>
              <a:t> y alternancia de compuestos</a:t>
            </a:r>
            <a:endParaRPr lang="es-ES" sz="1200" dirty="0" smtClean="0"/>
          </a:p>
          <a:p>
            <a:r>
              <a:rPr lang="es-ES" sz="1200" dirty="0" smtClean="0"/>
              <a:t>(17/03/2022) </a:t>
            </a:r>
          </a:p>
          <a:p>
            <a:endParaRPr lang="es-ES" sz="1200" dirty="0" smtClean="0"/>
          </a:p>
          <a:p>
            <a:r>
              <a:rPr lang="es-ES" sz="1200" dirty="0" smtClean="0"/>
              <a:t>Al menos 2 ATB</a:t>
            </a:r>
          </a:p>
          <a:p>
            <a:r>
              <a:rPr lang="es-ES" sz="1200" dirty="0" smtClean="0"/>
              <a:t>Se evaluaron como </a:t>
            </a:r>
          </a:p>
          <a:p>
            <a:r>
              <a:rPr lang="es-ES" sz="1200" dirty="0" smtClean="0"/>
              <a:t>1-3 (igual, mejor o peor)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7FD8D-E1FC-744C-BB17-611D1DD4429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4245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976410" y="51470"/>
            <a:ext cx="71675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Arial"/>
                <a:cs typeface="Arial"/>
              </a:rPr>
              <a:t>TRATAMIENTO CON LEVOFLOXACINO INHALADO EN PACIENTES CON BRONQUIECTASIAS NO FIBROSIS QUÍSTICA E INFECCIÓN CRÓNICA POR PSEUDOMONA AERUGINOSA</a:t>
            </a:r>
            <a:r>
              <a:rPr lang="es-ES_tradnl" dirty="0" smtClean="0">
                <a:latin typeface="Arial"/>
                <a:cs typeface="Arial"/>
              </a:rPr>
              <a:t> </a:t>
            </a:r>
            <a:endParaRPr lang="es-ES" dirty="0">
              <a:latin typeface="Arial"/>
              <a:cs typeface="Arial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F1813AFB-350F-9E0E-BA17-600E47588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712" y="915566"/>
            <a:ext cx="7272807" cy="49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M. </a:t>
            </a:r>
            <a:r>
              <a:rPr lang="ca-ES" altLang="es-ES" sz="1200" dirty="0" err="1">
                <a:latin typeface="Arial"/>
                <a:ea typeface="HELVETICA NEUE CONDENSED" panose="02000503000000020004" pitchFamily="2" charset="0"/>
                <a:cs typeface="Arial"/>
              </a:rPr>
              <a:t>Baena</a:t>
            </a: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 Bustos</a:t>
            </a:r>
            <a:r>
              <a:rPr lang="ca-ES" altLang="es-ES" sz="1200" baseline="30000" dirty="0">
                <a:latin typeface="Arial"/>
                <a:ea typeface="HELVETICA NEUE CONDENSED" panose="02000503000000020004" pitchFamily="2" charset="0"/>
                <a:cs typeface="Arial"/>
              </a:rPr>
              <a:t>1</a:t>
            </a: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, </a:t>
            </a:r>
            <a:r>
              <a:rPr lang="ca-ES" altLang="es-ES" sz="1200" dirty="0" err="1" smtClean="0">
                <a:latin typeface="Arial"/>
                <a:ea typeface="HELVETICA NEUE CONDENSED" panose="02000503000000020004" pitchFamily="2" charset="0"/>
                <a:cs typeface="Arial"/>
              </a:rPr>
              <a:t>J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. Peña Franco</a:t>
            </a:r>
            <a:r>
              <a:rPr lang="ca-ES" altLang="es-ES" sz="1200" baseline="30000" dirty="0" smtClean="0">
                <a:latin typeface="Arial"/>
                <a:ea typeface="HELVETICA NEUE CONDENSED" panose="02000503000000020004" pitchFamily="2" charset="0"/>
                <a:cs typeface="Arial"/>
              </a:rPr>
              <a:t>1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, </a:t>
            </a:r>
            <a:r>
              <a:rPr lang="ca-ES" altLang="es-ES" sz="1200" dirty="0" err="1" smtClean="0">
                <a:latin typeface="Arial"/>
                <a:ea typeface="HELVETICA NEUE CONDENSED" panose="02000503000000020004" pitchFamily="2" charset="0"/>
                <a:cs typeface="Arial"/>
              </a:rPr>
              <a:t>R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. </a:t>
            </a:r>
            <a:r>
              <a:rPr lang="ca-ES" altLang="es-ES" sz="1200" dirty="0" err="1" smtClean="0">
                <a:latin typeface="Arial"/>
                <a:ea typeface="HELVETICA NEUE CONDENSED" panose="02000503000000020004" pitchFamily="2" charset="0"/>
                <a:cs typeface="Arial"/>
              </a:rPr>
              <a:t>Ayerbe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 García</a:t>
            </a:r>
            <a:r>
              <a:rPr lang="ca-ES" altLang="es-ES" sz="1200" baseline="30000" dirty="0" smtClean="0">
                <a:latin typeface="Arial"/>
                <a:ea typeface="HELVETICA NEUE CONDENSED" panose="02000503000000020004" pitchFamily="2" charset="0"/>
                <a:cs typeface="Arial"/>
              </a:rPr>
              <a:t>1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, V. </a:t>
            </a:r>
            <a:r>
              <a:rPr lang="ca-ES" altLang="es-ES" sz="1200" dirty="0" err="1" smtClean="0">
                <a:latin typeface="Arial"/>
                <a:ea typeface="HELVETICA NEUE CONDENSED" panose="02000503000000020004" pitchFamily="2" charset="0"/>
                <a:cs typeface="Arial"/>
              </a:rPr>
              <a:t>Almadana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 Pacheco</a:t>
            </a:r>
            <a:r>
              <a:rPr lang="ca-ES" altLang="es-ES" sz="1200" baseline="30000" dirty="0" smtClean="0">
                <a:latin typeface="Arial"/>
                <a:ea typeface="HELVETICA NEUE CONDENSED" panose="02000503000000020004" pitchFamily="2" charset="0"/>
                <a:cs typeface="Arial"/>
              </a:rPr>
              <a:t>1</a:t>
            </a:r>
            <a:endParaRPr lang="ca-ES" altLang="es-ES" sz="1200" dirty="0">
              <a:latin typeface="Arial"/>
              <a:ea typeface="HELVETICA NEUE CONDENSED" panose="02000503000000020004" pitchFamily="2" charset="0"/>
              <a:cs typeface="Arial"/>
            </a:endParaRPr>
          </a:p>
          <a:p>
            <a:pPr algn="ctr">
              <a:lnSpc>
                <a:spcPct val="110000"/>
              </a:lnSpc>
            </a:pPr>
            <a:r>
              <a:rPr lang="ca-ES" altLang="es-ES" sz="1200" baseline="30000" dirty="0">
                <a:latin typeface="Arial"/>
                <a:ea typeface="HELVETICA NEUE CONDENSED" panose="02000503000000020004" pitchFamily="2" charset="0"/>
                <a:cs typeface="Arial"/>
              </a:rPr>
              <a:t>1</a:t>
            </a: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Servicio </a:t>
            </a:r>
            <a:r>
              <a:rPr lang="ca-ES" altLang="es-ES" sz="1200" dirty="0" err="1">
                <a:latin typeface="Arial"/>
                <a:ea typeface="HELVETICA NEUE CONDENSED" panose="02000503000000020004" pitchFamily="2" charset="0"/>
                <a:cs typeface="Arial"/>
              </a:rPr>
              <a:t>Neumología</a:t>
            </a: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. H.U. </a:t>
            </a:r>
            <a:r>
              <a:rPr lang="ca-ES" altLang="es-ES" sz="1200" dirty="0" err="1">
                <a:latin typeface="Arial"/>
                <a:ea typeface="HELVETICA NEUE CONDENSED" panose="02000503000000020004" pitchFamily="2" charset="0"/>
                <a:cs typeface="Arial"/>
              </a:rPr>
              <a:t>Virgen</a:t>
            </a: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 </a:t>
            </a:r>
            <a:r>
              <a:rPr lang="ca-ES" altLang="es-ES" sz="1200" dirty="0" err="1">
                <a:latin typeface="Arial"/>
                <a:ea typeface="HELVETICA NEUE CONDENSED" panose="02000503000000020004" pitchFamily="2" charset="0"/>
                <a:cs typeface="Arial"/>
              </a:rPr>
              <a:t>Macarena</a:t>
            </a:r>
            <a:r>
              <a:rPr lang="ca-ES" altLang="es-ES" sz="1200" dirty="0">
                <a:latin typeface="Arial"/>
                <a:ea typeface="HELVETICA NEUE CONDENSED" panose="02000503000000020004" pitchFamily="2" charset="0"/>
                <a:cs typeface="Arial"/>
              </a:rPr>
              <a:t>. </a:t>
            </a:r>
            <a:r>
              <a:rPr lang="ca-ES" altLang="es-ES" sz="1200" dirty="0" smtClean="0">
                <a:latin typeface="Arial"/>
                <a:ea typeface="HELVETICA NEUE CONDENSED" panose="02000503000000020004" pitchFamily="2" charset="0"/>
                <a:cs typeface="Arial"/>
              </a:rPr>
              <a:t>Sevilla</a:t>
            </a:r>
            <a:endParaRPr lang="ca-ES" altLang="es-ES" sz="1200" baseline="30000" dirty="0">
              <a:latin typeface="Arial"/>
              <a:ea typeface="HELVETICA NEUE CONDENSED" panose="02000503000000020004" pitchFamily="2" charset="0"/>
              <a:cs typeface="Arial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7504" y="1563638"/>
            <a:ext cx="5760640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90000"/>
              </a:lnSpc>
              <a:buFont typeface="Arial"/>
              <a:buChar char="•"/>
            </a:pPr>
            <a:r>
              <a:rPr lang="es-ES" sz="1400" dirty="0">
                <a:latin typeface="Arial"/>
                <a:cs typeface="Arial"/>
              </a:rPr>
              <a:t>El manejo </a:t>
            </a:r>
            <a:r>
              <a:rPr lang="es-ES" sz="1400" dirty="0" smtClean="0">
                <a:latin typeface="Arial"/>
                <a:cs typeface="Arial"/>
              </a:rPr>
              <a:t>de las BQ-</a:t>
            </a:r>
            <a:r>
              <a:rPr lang="es-ES" sz="1400" dirty="0" err="1" smtClean="0">
                <a:latin typeface="Arial"/>
                <a:cs typeface="Arial"/>
              </a:rPr>
              <a:t>NoFQ</a:t>
            </a:r>
            <a:r>
              <a:rPr lang="es-ES" sz="1400" dirty="0" smtClean="0">
                <a:latin typeface="Arial"/>
                <a:cs typeface="Arial"/>
              </a:rPr>
              <a:t> con </a:t>
            </a:r>
            <a:r>
              <a:rPr lang="es-ES" sz="1400" dirty="0">
                <a:latin typeface="Arial"/>
                <a:cs typeface="Arial"/>
              </a:rPr>
              <a:t>antibióticos </a:t>
            </a:r>
            <a:r>
              <a:rPr lang="es-ES" sz="1400" dirty="0" smtClean="0">
                <a:latin typeface="Arial"/>
                <a:cs typeface="Arial"/>
              </a:rPr>
              <a:t>inhalados </a:t>
            </a:r>
            <a:r>
              <a:rPr lang="es-ES" sz="1400" dirty="0">
                <a:latin typeface="Arial"/>
                <a:cs typeface="Arial"/>
              </a:rPr>
              <a:t>se basa en las recomendaciones de </a:t>
            </a:r>
            <a:r>
              <a:rPr lang="es-ES" sz="1400" dirty="0" smtClean="0">
                <a:latin typeface="Arial"/>
                <a:cs typeface="Arial"/>
              </a:rPr>
              <a:t>FQ</a:t>
            </a:r>
          </a:p>
          <a:p>
            <a:pPr marL="285750" indent="-285750" algn="just">
              <a:lnSpc>
                <a:spcPct val="90000"/>
              </a:lnSpc>
              <a:buFont typeface="Arial"/>
              <a:buChar char="•"/>
            </a:pPr>
            <a:r>
              <a:rPr lang="es-ES" sz="1400" dirty="0" smtClean="0">
                <a:latin typeface="Arial"/>
                <a:cs typeface="Arial"/>
              </a:rPr>
              <a:t>Las </a:t>
            </a:r>
            <a:r>
              <a:rPr lang="es-ES" sz="1400" dirty="0">
                <a:latin typeface="Arial"/>
                <a:cs typeface="Arial"/>
              </a:rPr>
              <a:t>nuevas formulaciones antibióticas disponibles favorecen nuevos esquemas de </a:t>
            </a:r>
            <a:r>
              <a:rPr lang="es-ES" sz="1400" dirty="0" smtClean="0">
                <a:latin typeface="Arial"/>
                <a:cs typeface="Arial"/>
              </a:rPr>
              <a:t>tratamiento</a:t>
            </a:r>
            <a:endParaRPr lang="es-ES_tradnl" sz="1400" dirty="0">
              <a:latin typeface="Arial"/>
              <a:cs typeface="Arial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79512" y="2787774"/>
            <a:ext cx="67687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Evaluar </a:t>
            </a:r>
            <a:r>
              <a:rPr lang="es-ES" sz="1400" dirty="0">
                <a:latin typeface="Arial"/>
                <a:cs typeface="Arial"/>
              </a:rPr>
              <a:t>la efectividad clínica del </a:t>
            </a:r>
            <a:r>
              <a:rPr lang="es-ES" sz="1400" dirty="0" err="1">
                <a:latin typeface="Arial"/>
                <a:cs typeface="Arial"/>
              </a:rPr>
              <a:t>levofloxacino</a:t>
            </a:r>
            <a:r>
              <a:rPr lang="es-ES" sz="1400" dirty="0">
                <a:latin typeface="Arial"/>
                <a:cs typeface="Arial"/>
              </a:rPr>
              <a:t> inhalado en pacientes con BQ-</a:t>
            </a:r>
            <a:r>
              <a:rPr lang="es-ES" sz="1400" dirty="0" err="1">
                <a:latin typeface="Arial"/>
                <a:cs typeface="Arial"/>
              </a:rPr>
              <a:t>NoFQ</a:t>
            </a:r>
            <a:r>
              <a:rPr lang="es-ES" sz="1400" dirty="0">
                <a:latin typeface="Arial"/>
                <a:cs typeface="Arial"/>
              </a:rPr>
              <a:t> </a:t>
            </a:r>
            <a:endParaRPr lang="es-ES_tradnl" sz="1400" dirty="0">
              <a:latin typeface="Arial"/>
              <a:cs typeface="Arial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79512" y="3435846"/>
            <a:ext cx="8784976" cy="1647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s-ES" sz="1400" dirty="0">
                <a:latin typeface="Arial"/>
                <a:cs typeface="Arial"/>
              </a:rPr>
              <a:t>Estudio descriptivo prospectivo de </a:t>
            </a:r>
            <a:r>
              <a:rPr lang="es-ES" sz="1400" dirty="0" smtClean="0">
                <a:latin typeface="Arial"/>
                <a:cs typeface="Arial"/>
              </a:rPr>
              <a:t>pacientes con </a:t>
            </a:r>
            <a:r>
              <a:rPr lang="es-ES" sz="1400" dirty="0" err="1">
                <a:latin typeface="Arial"/>
                <a:cs typeface="Arial"/>
              </a:rPr>
              <a:t>levofloxacino</a:t>
            </a:r>
            <a:r>
              <a:rPr lang="es-ES" sz="1400" dirty="0">
                <a:latin typeface="Arial"/>
                <a:cs typeface="Arial"/>
              </a:rPr>
              <a:t> inhalado </a:t>
            </a:r>
            <a:r>
              <a:rPr lang="es-ES" sz="1400" dirty="0" smtClean="0">
                <a:latin typeface="Arial"/>
                <a:cs typeface="Arial"/>
              </a:rPr>
              <a:t>como uso compasivo en consulta de </a:t>
            </a:r>
            <a:r>
              <a:rPr lang="es-ES" sz="1400" dirty="0">
                <a:latin typeface="Arial"/>
                <a:cs typeface="Arial"/>
              </a:rPr>
              <a:t>BQ-</a:t>
            </a:r>
            <a:r>
              <a:rPr lang="es-ES" sz="1400" dirty="0" err="1">
                <a:latin typeface="Arial"/>
                <a:cs typeface="Arial"/>
              </a:rPr>
              <a:t>NoFQ</a:t>
            </a:r>
            <a:r>
              <a:rPr lang="es-ES" sz="1400" dirty="0">
                <a:latin typeface="Arial"/>
                <a:cs typeface="Arial"/>
              </a:rPr>
              <a:t> tras aprobación del fármaco </a:t>
            </a:r>
            <a:r>
              <a:rPr lang="es-ES" sz="1400" dirty="0" smtClean="0">
                <a:latin typeface="Arial"/>
                <a:cs typeface="Arial"/>
              </a:rPr>
              <a:t>por </a:t>
            </a:r>
            <a:r>
              <a:rPr lang="es-ES" sz="1400" dirty="0">
                <a:latin typeface="Arial"/>
                <a:cs typeface="Arial"/>
              </a:rPr>
              <a:t>Comisión Multidisciplinar para Uso Racional del Medicamento </a:t>
            </a:r>
            <a:r>
              <a:rPr lang="es-ES" sz="1400" dirty="0" smtClean="0">
                <a:latin typeface="Arial"/>
                <a:cs typeface="Arial"/>
              </a:rPr>
              <a:t>en HUVM con </a:t>
            </a:r>
            <a:r>
              <a:rPr lang="es-ES" sz="1400" dirty="0">
                <a:latin typeface="Arial"/>
                <a:cs typeface="Arial"/>
              </a:rPr>
              <a:t>seguimiento a 18 </a:t>
            </a:r>
            <a:r>
              <a:rPr lang="es-ES" sz="1400" dirty="0" smtClean="0">
                <a:latin typeface="Arial"/>
                <a:cs typeface="Arial"/>
              </a:rPr>
              <a:t>meses</a:t>
            </a:r>
          </a:p>
          <a:p>
            <a:pPr>
              <a:lnSpc>
                <a:spcPct val="90000"/>
              </a:lnSpc>
            </a:pPr>
            <a:endParaRPr lang="es-ES_tradnl" sz="1400" dirty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r>
              <a:rPr lang="es-ES" sz="1400" u="sng" dirty="0">
                <a:latin typeface="Arial"/>
                <a:cs typeface="Arial"/>
              </a:rPr>
              <a:t>Criterios de inclusión</a:t>
            </a:r>
            <a:r>
              <a:rPr lang="es-ES" sz="1400" dirty="0">
                <a:latin typeface="Arial"/>
                <a:cs typeface="Arial"/>
              </a:rPr>
              <a:t>: infección bronquial crónica por </a:t>
            </a:r>
            <a:r>
              <a:rPr lang="es-ES" sz="1400" dirty="0" err="1" smtClean="0">
                <a:latin typeface="Arial"/>
                <a:cs typeface="Arial"/>
              </a:rPr>
              <a:t>p.aeruginosa</a:t>
            </a:r>
            <a:r>
              <a:rPr lang="es-ES" sz="1400" dirty="0" smtClean="0">
                <a:latin typeface="Arial"/>
                <a:cs typeface="Arial"/>
              </a:rPr>
              <a:t> </a:t>
            </a:r>
            <a:r>
              <a:rPr lang="es-ES" sz="1400" dirty="0">
                <a:latin typeface="Arial"/>
                <a:cs typeface="Arial"/>
              </a:rPr>
              <a:t>y mala tolerancia a otros AB </a:t>
            </a:r>
            <a:r>
              <a:rPr lang="es-ES" sz="1400" dirty="0" smtClean="0">
                <a:latin typeface="Arial"/>
                <a:cs typeface="Arial"/>
              </a:rPr>
              <a:t>inhalados o </a:t>
            </a:r>
            <a:r>
              <a:rPr lang="es-ES" sz="1400" dirty="0">
                <a:latin typeface="Arial"/>
                <a:cs typeface="Arial"/>
              </a:rPr>
              <a:t>pobres </a:t>
            </a:r>
            <a:r>
              <a:rPr lang="es-ES" sz="1400" dirty="0" smtClean="0">
                <a:latin typeface="Arial"/>
                <a:cs typeface="Arial"/>
              </a:rPr>
              <a:t>resultados </a:t>
            </a:r>
            <a:endParaRPr lang="es-ES_tradnl" sz="1400" dirty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r>
              <a:rPr lang="es-ES" sz="1400" u="sng" dirty="0">
                <a:latin typeface="Arial"/>
                <a:cs typeface="Arial"/>
              </a:rPr>
              <a:t>V</a:t>
            </a:r>
            <a:r>
              <a:rPr lang="es-ES" sz="1400" u="sng" dirty="0" smtClean="0">
                <a:latin typeface="Arial"/>
                <a:cs typeface="Arial"/>
              </a:rPr>
              <a:t>ariables </a:t>
            </a:r>
            <a:r>
              <a:rPr lang="es-ES" sz="1400" u="sng" dirty="0">
                <a:latin typeface="Arial"/>
                <a:cs typeface="Arial"/>
              </a:rPr>
              <a:t>de efectividad</a:t>
            </a:r>
            <a:r>
              <a:rPr lang="es-ES" sz="1400" dirty="0">
                <a:latin typeface="Arial"/>
                <a:cs typeface="Arial"/>
              </a:rPr>
              <a:t>: disnea </a:t>
            </a:r>
            <a:r>
              <a:rPr lang="es-ES" sz="1400" dirty="0" smtClean="0">
                <a:latin typeface="Arial"/>
                <a:cs typeface="Arial"/>
              </a:rPr>
              <a:t>(</a:t>
            </a:r>
            <a:r>
              <a:rPr lang="es-ES" sz="1400" dirty="0" err="1" smtClean="0">
                <a:latin typeface="Arial"/>
                <a:cs typeface="Arial"/>
              </a:rPr>
              <a:t>mMRC</a:t>
            </a:r>
            <a:r>
              <a:rPr lang="es-ES" sz="1400" dirty="0" smtClean="0">
                <a:latin typeface="Arial"/>
                <a:cs typeface="Arial"/>
              </a:rPr>
              <a:t>), </a:t>
            </a:r>
            <a:r>
              <a:rPr lang="es-ES" sz="1400" dirty="0">
                <a:latin typeface="Arial"/>
                <a:cs typeface="Arial"/>
              </a:rPr>
              <a:t>estado de salud (</a:t>
            </a:r>
            <a:r>
              <a:rPr lang="es-ES" sz="1400" dirty="0" smtClean="0">
                <a:latin typeface="Arial"/>
                <a:cs typeface="Arial"/>
              </a:rPr>
              <a:t>escala </a:t>
            </a:r>
            <a:r>
              <a:rPr lang="es-ES" sz="1400" dirty="0">
                <a:latin typeface="Arial"/>
                <a:cs typeface="Arial"/>
              </a:rPr>
              <a:t>de </a:t>
            </a:r>
            <a:r>
              <a:rPr lang="es-ES" sz="1400" dirty="0" smtClean="0">
                <a:latin typeface="Arial"/>
                <a:cs typeface="Arial"/>
              </a:rPr>
              <a:t>Likert), reducción tasa </a:t>
            </a:r>
            <a:r>
              <a:rPr lang="es-ES" sz="1400" dirty="0">
                <a:latin typeface="Arial"/>
                <a:cs typeface="Arial"/>
              </a:rPr>
              <a:t>de exacerbaciones (ambulatorias y/o hospitalarias) y </a:t>
            </a:r>
            <a:r>
              <a:rPr lang="es-ES" sz="1400" dirty="0" smtClean="0">
                <a:latin typeface="Arial"/>
                <a:cs typeface="Arial"/>
              </a:rPr>
              <a:t>efectos </a:t>
            </a:r>
            <a:r>
              <a:rPr lang="es-ES" sz="1400" dirty="0">
                <a:latin typeface="Arial"/>
                <a:cs typeface="Arial"/>
              </a:rPr>
              <a:t>secundarios</a:t>
            </a:r>
            <a:r>
              <a:rPr lang="es-ES_tradnl" sz="1400" dirty="0">
                <a:latin typeface="Arial"/>
                <a:cs typeface="Arial"/>
              </a:rPr>
              <a:t> </a:t>
            </a:r>
            <a:endParaRPr lang="es-ES" sz="1400" dirty="0">
              <a:latin typeface="Arial"/>
              <a:cs typeface="Arial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107504" y="3291830"/>
            <a:ext cx="8640960" cy="0"/>
          </a:xfrm>
          <a:prstGeom prst="line">
            <a:avLst/>
          </a:prstGeom>
          <a:ln w="28575" cmpd="sng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107504" y="1491630"/>
            <a:ext cx="8640960" cy="0"/>
          </a:xfrm>
          <a:prstGeom prst="line">
            <a:avLst/>
          </a:prstGeom>
          <a:ln w="28575" cmpd="sng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ángulo redondeado 1"/>
          <p:cNvSpPr/>
          <p:nvPr/>
        </p:nvSpPr>
        <p:spPr>
          <a:xfrm>
            <a:off x="179512" y="1275606"/>
            <a:ext cx="1800200" cy="28803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latin typeface="Arial"/>
                <a:cs typeface="Arial"/>
              </a:rPr>
              <a:t>INTRODUCCIÓN</a:t>
            </a:r>
            <a:endParaRPr lang="es-ES" sz="1600" b="1" dirty="0">
              <a:latin typeface="Arial"/>
              <a:cs typeface="Arial"/>
            </a:endParaRPr>
          </a:p>
        </p:txBody>
      </p:sp>
      <p:cxnSp>
        <p:nvCxnSpPr>
          <p:cNvPr id="28" name="Conector recto 27"/>
          <p:cNvCxnSpPr/>
          <p:nvPr/>
        </p:nvCxnSpPr>
        <p:spPr>
          <a:xfrm>
            <a:off x="107504" y="2643758"/>
            <a:ext cx="5832648" cy="0"/>
          </a:xfrm>
          <a:prstGeom prst="line">
            <a:avLst/>
          </a:prstGeom>
          <a:ln w="28575" cmpd="sng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Imagen 31" descr="Sin títul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563637"/>
            <a:ext cx="3275856" cy="1265673"/>
          </a:xfrm>
          <a:prstGeom prst="rect">
            <a:avLst/>
          </a:prstGeom>
        </p:spPr>
      </p:pic>
      <p:sp>
        <p:nvSpPr>
          <p:cNvPr id="14" name="Rectángulo redondeado 13"/>
          <p:cNvSpPr/>
          <p:nvPr/>
        </p:nvSpPr>
        <p:spPr>
          <a:xfrm>
            <a:off x="179512" y="2499742"/>
            <a:ext cx="1800200" cy="28803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latin typeface="Arial"/>
                <a:cs typeface="Arial"/>
              </a:rPr>
              <a:t>OBJETIVO</a:t>
            </a:r>
            <a:endParaRPr lang="es-ES" sz="1600" b="1" dirty="0">
              <a:latin typeface="Arial"/>
              <a:cs typeface="Arial"/>
            </a:endParaRPr>
          </a:p>
        </p:txBody>
      </p:sp>
      <p:sp>
        <p:nvSpPr>
          <p:cNvPr id="16" name="Rectángulo redondeado 15"/>
          <p:cNvSpPr/>
          <p:nvPr/>
        </p:nvSpPr>
        <p:spPr>
          <a:xfrm>
            <a:off x="179512" y="3147814"/>
            <a:ext cx="1800200" cy="28803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latin typeface="Arial"/>
                <a:cs typeface="Arial"/>
              </a:rPr>
              <a:t>METODOLOGÍA</a:t>
            </a:r>
            <a:endParaRPr lang="es-ES" sz="16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779912" y="-20538"/>
            <a:ext cx="177869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" dirty="0" smtClean="0">
                <a:latin typeface="Arial"/>
                <a:cs typeface="Arial"/>
              </a:rPr>
              <a:t>Edad media 71(años) </a:t>
            </a:r>
            <a:endParaRPr lang="es-ES" sz="1300" dirty="0">
              <a:latin typeface="Arial"/>
              <a:cs typeface="Arial"/>
            </a:endParaRPr>
          </a:p>
        </p:txBody>
      </p:sp>
      <p:grpSp>
        <p:nvGrpSpPr>
          <p:cNvPr id="18" name="Agrupar 17"/>
          <p:cNvGrpSpPr/>
          <p:nvPr/>
        </p:nvGrpSpPr>
        <p:grpSpPr>
          <a:xfrm>
            <a:off x="3923928" y="267494"/>
            <a:ext cx="1584176" cy="144016"/>
            <a:chOff x="3347864" y="2643758"/>
            <a:chExt cx="1584176" cy="144016"/>
          </a:xfrm>
        </p:grpSpPr>
        <p:sp>
          <p:nvSpPr>
            <p:cNvPr id="13" name="Rectángulo 12"/>
            <p:cNvSpPr/>
            <p:nvPr/>
          </p:nvSpPr>
          <p:spPr>
            <a:xfrm>
              <a:off x="3347864" y="2643758"/>
              <a:ext cx="1296144" cy="144016"/>
            </a:xfrm>
            <a:prstGeom prst="rect">
              <a:avLst/>
            </a:prstGeom>
            <a:solidFill>
              <a:srgbClr val="F79646"/>
            </a:solid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3347864" y="2643758"/>
              <a:ext cx="1584176" cy="1440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9" name="CuadroTexto 18"/>
          <p:cNvSpPr txBox="1"/>
          <p:nvPr/>
        </p:nvSpPr>
        <p:spPr>
          <a:xfrm>
            <a:off x="3734558" y="411510"/>
            <a:ext cx="191756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" dirty="0" smtClean="0">
                <a:latin typeface="Arial"/>
                <a:cs typeface="Arial"/>
              </a:rPr>
              <a:t>9,3 meses de </a:t>
            </a:r>
            <a:r>
              <a:rPr lang="es-ES" sz="1300" dirty="0" err="1" smtClean="0">
                <a:latin typeface="Arial"/>
                <a:cs typeface="Arial"/>
              </a:rPr>
              <a:t>tto</a:t>
            </a:r>
            <a:r>
              <a:rPr lang="es-ES" sz="1300" dirty="0" smtClean="0">
                <a:latin typeface="Arial"/>
                <a:cs typeface="Arial"/>
              </a:rPr>
              <a:t> medio</a:t>
            </a:r>
            <a:endParaRPr lang="es-ES" sz="1300" dirty="0">
              <a:latin typeface="Arial"/>
              <a:cs typeface="Arial"/>
            </a:endParaRPr>
          </a:p>
        </p:txBody>
      </p:sp>
      <p:grpSp>
        <p:nvGrpSpPr>
          <p:cNvPr id="20" name="Agrupar 19"/>
          <p:cNvGrpSpPr/>
          <p:nvPr/>
        </p:nvGrpSpPr>
        <p:grpSpPr>
          <a:xfrm>
            <a:off x="3923928" y="699542"/>
            <a:ext cx="1584176" cy="144016"/>
            <a:chOff x="3275856" y="3651870"/>
            <a:chExt cx="1584176" cy="144016"/>
          </a:xfrm>
        </p:grpSpPr>
        <p:sp>
          <p:nvSpPr>
            <p:cNvPr id="16" name="Rectángulo 15"/>
            <p:cNvSpPr/>
            <p:nvPr/>
          </p:nvSpPr>
          <p:spPr>
            <a:xfrm>
              <a:off x="3275856" y="3651870"/>
              <a:ext cx="792088" cy="144016"/>
            </a:xfrm>
            <a:prstGeom prst="rect">
              <a:avLst/>
            </a:prstGeom>
            <a:solidFill>
              <a:srgbClr val="F79646"/>
            </a:solidFill>
            <a:ln>
              <a:solidFill>
                <a:srgbClr val="F7964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3275856" y="3651870"/>
              <a:ext cx="1584176" cy="1440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2" name="Rectángulo 21"/>
          <p:cNvSpPr/>
          <p:nvPr/>
        </p:nvSpPr>
        <p:spPr>
          <a:xfrm>
            <a:off x="35496" y="4155926"/>
            <a:ext cx="9001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400" dirty="0">
                <a:latin typeface="Arial"/>
                <a:cs typeface="Arial"/>
              </a:rPr>
              <a:t>El uso de </a:t>
            </a:r>
            <a:r>
              <a:rPr lang="es-ES" sz="1400" dirty="0" err="1">
                <a:latin typeface="Arial"/>
                <a:cs typeface="Arial"/>
              </a:rPr>
              <a:t>levofloxacino</a:t>
            </a:r>
            <a:r>
              <a:rPr lang="es-ES" sz="1400" dirty="0">
                <a:latin typeface="Arial"/>
                <a:cs typeface="Arial"/>
              </a:rPr>
              <a:t> inhalado determina un impacto positivo en síntomas y percepción de salud en nuestros pacientes con BQ-</a:t>
            </a:r>
            <a:r>
              <a:rPr lang="es-ES" sz="1400" dirty="0" err="1" smtClean="0">
                <a:latin typeface="Arial"/>
                <a:cs typeface="Arial"/>
              </a:rPr>
              <a:t>NoFQ</a:t>
            </a:r>
            <a:endParaRPr lang="es-ES_tradnl" sz="14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s-ES" sz="1400" dirty="0">
                <a:latin typeface="Arial"/>
                <a:cs typeface="Arial"/>
              </a:rPr>
              <a:t>El fármaco redujo la tasa de exacerbaciones </a:t>
            </a:r>
            <a:r>
              <a:rPr lang="es-ES" sz="1400" dirty="0" smtClean="0">
                <a:latin typeface="Arial"/>
                <a:cs typeface="Arial"/>
              </a:rPr>
              <a:t>sin </a:t>
            </a:r>
            <a:r>
              <a:rPr lang="es-ES" sz="1400" dirty="0">
                <a:latin typeface="Arial"/>
                <a:cs typeface="Arial"/>
              </a:rPr>
              <a:t>mayores efectos secundarios que los de tratamientos </a:t>
            </a:r>
            <a:r>
              <a:rPr lang="es-ES" sz="1400" dirty="0" smtClean="0">
                <a:latin typeface="Arial"/>
                <a:cs typeface="Arial"/>
              </a:rPr>
              <a:t>alternativos </a:t>
            </a:r>
            <a:endParaRPr lang="es-ES_tradnl" sz="1400" dirty="0">
              <a:latin typeface="Arial"/>
              <a:cs typeface="Arial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2051720" y="483518"/>
            <a:ext cx="505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smtClean="0"/>
              <a:t>n=9</a:t>
            </a:r>
            <a:endParaRPr lang="es-ES" sz="1600" b="1" dirty="0"/>
          </a:p>
        </p:txBody>
      </p:sp>
      <p:sp>
        <p:nvSpPr>
          <p:cNvPr id="25" name="CuadroTexto 24"/>
          <p:cNvSpPr txBox="1"/>
          <p:nvPr/>
        </p:nvSpPr>
        <p:spPr>
          <a:xfrm>
            <a:off x="5652120" y="-20538"/>
            <a:ext cx="180644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" dirty="0" smtClean="0">
                <a:latin typeface="Arial"/>
                <a:cs typeface="Arial"/>
              </a:rPr>
              <a:t>33,3% interrupción </a:t>
            </a:r>
            <a:r>
              <a:rPr lang="es-ES" sz="1300" dirty="0" err="1" smtClean="0">
                <a:latin typeface="Arial"/>
                <a:cs typeface="Arial"/>
              </a:rPr>
              <a:t>tto</a:t>
            </a:r>
            <a:endParaRPr lang="es-ES" sz="1300" dirty="0">
              <a:latin typeface="Arial"/>
              <a:cs typeface="Arial"/>
            </a:endParaRPr>
          </a:p>
        </p:txBody>
      </p:sp>
      <p:grpSp>
        <p:nvGrpSpPr>
          <p:cNvPr id="26" name="Agrupar 25"/>
          <p:cNvGrpSpPr/>
          <p:nvPr/>
        </p:nvGrpSpPr>
        <p:grpSpPr>
          <a:xfrm>
            <a:off x="5724128" y="267494"/>
            <a:ext cx="1584176" cy="144016"/>
            <a:chOff x="971600" y="2283718"/>
            <a:chExt cx="1584176" cy="144016"/>
          </a:xfrm>
        </p:grpSpPr>
        <p:sp>
          <p:nvSpPr>
            <p:cNvPr id="14" name="Rectángulo 13"/>
            <p:cNvSpPr/>
            <p:nvPr/>
          </p:nvSpPr>
          <p:spPr>
            <a:xfrm>
              <a:off x="971600" y="2283718"/>
              <a:ext cx="720080" cy="144016"/>
            </a:xfrm>
            <a:prstGeom prst="rect">
              <a:avLst/>
            </a:prstGeom>
            <a:solidFill>
              <a:srgbClr val="F79646"/>
            </a:solidFill>
            <a:ln>
              <a:solidFill>
                <a:srgbClr val="F7964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971600" y="2283718"/>
              <a:ext cx="1584176" cy="1440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5" name="CuadroTexto 34"/>
          <p:cNvSpPr txBox="1"/>
          <p:nvPr/>
        </p:nvSpPr>
        <p:spPr>
          <a:xfrm>
            <a:off x="156480" y="3363838"/>
            <a:ext cx="91680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b="1" dirty="0" smtClean="0">
                <a:latin typeface="Arial"/>
                <a:cs typeface="Arial"/>
              </a:rPr>
              <a:t>Figura 1: Análisis de las variables efectividad. A)Disnea: </a:t>
            </a:r>
            <a:r>
              <a:rPr lang="es-ES" sz="1300" dirty="0" smtClean="0">
                <a:latin typeface="Arial"/>
                <a:cs typeface="Arial"/>
              </a:rPr>
              <a:t>Disminución o desaparición en 3 pacientes, siendo constante en el resto. </a:t>
            </a:r>
            <a:r>
              <a:rPr lang="es-ES" sz="1300" b="1" dirty="0" smtClean="0">
                <a:latin typeface="Arial"/>
                <a:cs typeface="Arial"/>
              </a:rPr>
              <a:t>B)Exacerbaciones graves: </a:t>
            </a:r>
            <a:r>
              <a:rPr lang="es-ES" sz="1300" dirty="0" smtClean="0">
                <a:latin typeface="Arial"/>
                <a:cs typeface="Arial"/>
              </a:rPr>
              <a:t>media pre-tratamiento 2,33 exacerbaciones/año, media post-tratamiento 0,83</a:t>
            </a:r>
            <a:endParaRPr lang="es-ES" sz="1300" dirty="0">
              <a:latin typeface="Arial"/>
              <a:cs typeface="Arial"/>
            </a:endParaRPr>
          </a:p>
        </p:txBody>
      </p:sp>
      <p:pic>
        <p:nvPicPr>
          <p:cNvPr id="38" name="Imagen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04" y="917818"/>
            <a:ext cx="3337560" cy="2446020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496" y="917818"/>
            <a:ext cx="3291840" cy="2440305"/>
          </a:xfrm>
          <a:prstGeom prst="rect">
            <a:avLst/>
          </a:prstGeom>
        </p:spPr>
      </p:pic>
      <p:cxnSp>
        <p:nvCxnSpPr>
          <p:cNvPr id="39" name="Conector recto 38"/>
          <p:cNvCxnSpPr/>
          <p:nvPr/>
        </p:nvCxnSpPr>
        <p:spPr>
          <a:xfrm>
            <a:off x="107504" y="4083918"/>
            <a:ext cx="8856984" cy="0"/>
          </a:xfrm>
          <a:prstGeom prst="line">
            <a:avLst/>
          </a:prstGeom>
          <a:ln w="28575" cmpd="sng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uadroTexto 39"/>
          <p:cNvSpPr txBox="1"/>
          <p:nvPr/>
        </p:nvSpPr>
        <p:spPr>
          <a:xfrm>
            <a:off x="7776864" y="367085"/>
            <a:ext cx="140364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>
                <a:latin typeface="Arial"/>
                <a:cs typeface="Arial"/>
              </a:rPr>
              <a:t>Aftas bucales: 1</a:t>
            </a:r>
          </a:p>
          <a:p>
            <a:r>
              <a:rPr lang="es-ES" sz="1300" dirty="0" smtClean="0">
                <a:latin typeface="Arial"/>
                <a:cs typeface="Arial"/>
              </a:rPr>
              <a:t>Tendinitis: 1</a:t>
            </a:r>
          </a:p>
          <a:p>
            <a:r>
              <a:rPr lang="es-ES" sz="1300" dirty="0" smtClean="0">
                <a:latin typeface="Arial"/>
                <a:cs typeface="Arial"/>
              </a:rPr>
              <a:t>Artralgias: 1</a:t>
            </a:r>
            <a:endParaRPr lang="es-ES" sz="1300" dirty="0">
              <a:latin typeface="Arial"/>
              <a:cs typeface="Arial"/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7776864" y="411510"/>
            <a:ext cx="1296144" cy="648072"/>
          </a:xfrm>
          <a:prstGeom prst="rect">
            <a:avLst/>
          </a:prstGeom>
          <a:noFill/>
          <a:ln w="28575" cmpd="sng">
            <a:solidFill>
              <a:srgbClr val="F79646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CuadroTexto 47"/>
          <p:cNvSpPr txBox="1"/>
          <p:nvPr/>
        </p:nvSpPr>
        <p:spPr>
          <a:xfrm>
            <a:off x="7884368" y="51470"/>
            <a:ext cx="1070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/>
              <a:t>Efectos 2</a:t>
            </a:r>
            <a:r>
              <a:rPr lang="es-ES" sz="1400" b="1" baseline="30000" dirty="0" smtClean="0"/>
              <a:t>os</a:t>
            </a:r>
            <a:endParaRPr lang="es-ES" sz="1400" b="1" dirty="0"/>
          </a:p>
        </p:txBody>
      </p:sp>
      <p:sp>
        <p:nvSpPr>
          <p:cNvPr id="36" name="Rectángulo redondeado 35"/>
          <p:cNvSpPr/>
          <p:nvPr/>
        </p:nvSpPr>
        <p:spPr>
          <a:xfrm>
            <a:off x="1979712" y="123478"/>
            <a:ext cx="1800200" cy="28803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latin typeface="Arial"/>
                <a:cs typeface="Arial"/>
              </a:rPr>
              <a:t>RESULTADOS</a:t>
            </a:r>
            <a:endParaRPr lang="es-ES" sz="1600" b="1" dirty="0">
              <a:latin typeface="Arial"/>
              <a:cs typeface="Arial"/>
            </a:endParaRPr>
          </a:p>
        </p:txBody>
      </p:sp>
      <p:sp>
        <p:nvSpPr>
          <p:cNvPr id="41" name="Rectángulo redondeado 40"/>
          <p:cNvSpPr/>
          <p:nvPr/>
        </p:nvSpPr>
        <p:spPr>
          <a:xfrm>
            <a:off x="179512" y="3867894"/>
            <a:ext cx="1944216" cy="28803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latin typeface="Arial"/>
                <a:cs typeface="Arial"/>
              </a:rPr>
              <a:t>CONCLUSIONES</a:t>
            </a:r>
            <a:endParaRPr lang="es-ES" sz="1600" b="1" dirty="0">
              <a:latin typeface="Arial"/>
              <a:cs typeface="Arial"/>
            </a:endParaRPr>
          </a:p>
        </p:txBody>
      </p:sp>
      <p:cxnSp>
        <p:nvCxnSpPr>
          <p:cNvPr id="3" name="Conector recto de flecha 2"/>
          <p:cNvCxnSpPr/>
          <p:nvPr/>
        </p:nvCxnSpPr>
        <p:spPr>
          <a:xfrm>
            <a:off x="7524328" y="19548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istockphoto-1436110101-612x61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555526"/>
            <a:ext cx="144016" cy="208501"/>
          </a:xfrm>
          <a:prstGeom prst="rect">
            <a:avLst/>
          </a:prstGeom>
        </p:spPr>
      </p:pic>
      <p:pic>
        <p:nvPicPr>
          <p:cNvPr id="6" name="Imagen 5" descr="istockphoto-1436110101-612x612D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555526"/>
            <a:ext cx="183545" cy="1815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555776" y="483518"/>
            <a:ext cx="288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7</a:t>
            </a:r>
            <a:endParaRPr lang="es-ES" sz="1600" dirty="0"/>
          </a:p>
        </p:txBody>
      </p:sp>
      <p:sp>
        <p:nvSpPr>
          <p:cNvPr id="9" name="CuadroTexto 8"/>
          <p:cNvSpPr txBox="1"/>
          <p:nvPr/>
        </p:nvSpPr>
        <p:spPr>
          <a:xfrm>
            <a:off x="3059832" y="483518"/>
            <a:ext cx="288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2</a:t>
            </a:r>
            <a:endParaRPr lang="es-ES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2915816" y="483518"/>
            <a:ext cx="263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/</a:t>
            </a:r>
            <a:endParaRPr lang="es-ES" sz="1600" dirty="0"/>
          </a:p>
        </p:txBody>
      </p:sp>
      <p:grpSp>
        <p:nvGrpSpPr>
          <p:cNvPr id="12" name="Agrupar 11"/>
          <p:cNvGrpSpPr/>
          <p:nvPr/>
        </p:nvGrpSpPr>
        <p:grpSpPr>
          <a:xfrm>
            <a:off x="5796136" y="699542"/>
            <a:ext cx="1584176" cy="144016"/>
            <a:chOff x="5724128" y="699542"/>
            <a:chExt cx="1584176" cy="144016"/>
          </a:xfrm>
        </p:grpSpPr>
        <p:sp>
          <p:nvSpPr>
            <p:cNvPr id="42" name="Rectángulo 41"/>
            <p:cNvSpPr/>
            <p:nvPr/>
          </p:nvSpPr>
          <p:spPr>
            <a:xfrm>
              <a:off x="5724128" y="699542"/>
              <a:ext cx="1368152" cy="144016"/>
            </a:xfrm>
            <a:prstGeom prst="rect">
              <a:avLst/>
            </a:prstGeom>
            <a:solidFill>
              <a:srgbClr val="F79646"/>
            </a:solidFill>
            <a:ln>
              <a:solidFill>
                <a:schemeClr val="accent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4" name="Rectángulo 33"/>
            <p:cNvSpPr/>
            <p:nvPr/>
          </p:nvSpPr>
          <p:spPr>
            <a:xfrm>
              <a:off x="5724128" y="699542"/>
              <a:ext cx="1584176" cy="1440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3" name="CuadroTexto 42"/>
          <p:cNvSpPr txBox="1"/>
          <p:nvPr/>
        </p:nvSpPr>
        <p:spPr>
          <a:xfrm>
            <a:off x="5561048" y="411510"/>
            <a:ext cx="22513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" dirty="0" smtClean="0">
                <a:latin typeface="Arial"/>
                <a:cs typeface="Arial"/>
              </a:rPr>
              <a:t>83,3% mejoría estado salud</a:t>
            </a:r>
            <a:endParaRPr lang="es-ES" sz="13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5655</TotalTime>
  <Words>354</Words>
  <Application>Microsoft Macintosh PowerPoint</Application>
  <PresentationFormat>Presentación en pantalla (16:9)</PresentationFormat>
  <Paragraphs>37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Portatil</cp:lastModifiedBy>
  <cp:revision>38</cp:revision>
  <dcterms:created xsi:type="dcterms:W3CDTF">2024-02-05T13:08:18Z</dcterms:created>
  <dcterms:modified xsi:type="dcterms:W3CDTF">2024-02-28T19:03:50Z</dcterms:modified>
</cp:coreProperties>
</file>