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4825"/>
    <a:srgbClr val="2D3E28"/>
    <a:srgbClr val="2755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86212"/>
  </p:normalViewPr>
  <p:slideViewPr>
    <p:cSldViewPr>
      <p:cViewPr varScale="1">
        <p:scale>
          <a:sx n="130" d="100"/>
          <a:sy n="130" d="100"/>
        </p:scale>
        <p:origin x="1224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C70C4-4216-2E42-8E0E-469AC49F3F53}" type="datetimeFigureOut">
              <a:rPr lang="es-ES" smtClean="0"/>
              <a:t>26/2/24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D1832-ECE4-5C44-B1F9-15CA7A8F5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4826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CD1832-ECE4-5C44-B1F9-15CA7A8F5F3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443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CD1832-ECE4-5C44-B1F9-15CA7A8F5F3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501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2A9CD911-A851-B96F-1C8C-F535C7C8FEB7}"/>
              </a:ext>
            </a:extLst>
          </p:cNvPr>
          <p:cNvSpPr txBox="1"/>
          <p:nvPr/>
        </p:nvSpPr>
        <p:spPr>
          <a:xfrm>
            <a:off x="1835696" y="123478"/>
            <a:ext cx="7056784" cy="900269"/>
          </a:xfrm>
          <a:prstGeom prst="rect">
            <a:avLst/>
          </a:prstGeom>
          <a:noFill/>
        </p:spPr>
        <p:txBody>
          <a:bodyPr wrap="square" lIns="68602" tIns="34301" rIns="68602" bIns="34301" rtlCol="0">
            <a:spAutoFit/>
          </a:bodyPr>
          <a:lstStyle/>
          <a:p>
            <a:pPr algn="ctr"/>
            <a:r>
              <a:rPr lang="es-E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ASOCIACIÓN ENTRE REPLICACIÓN DE POLIOMAVIRUS BK EN ORINA Y PROGRESIÓN DE ENFERMEDAD RENAL CRÓNICA EN </a:t>
            </a:r>
          </a:p>
          <a:p>
            <a:pPr algn="ctr"/>
            <a:r>
              <a:rPr lang="es-E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TRASPLANTADOS DE PULMÓN</a:t>
            </a:r>
            <a:endParaRPr lang="es-ES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/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0C36A96-631A-E5A7-76B8-CCDAF20BFFDF}"/>
              </a:ext>
            </a:extLst>
          </p:cNvPr>
          <p:cNvSpPr txBox="1"/>
          <p:nvPr/>
        </p:nvSpPr>
        <p:spPr>
          <a:xfrm>
            <a:off x="97648" y="971475"/>
            <a:ext cx="89289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Cristina Muñoz Corroto</a:t>
            </a:r>
            <a:r>
              <a:rPr lang="es-ES" sz="8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1,3</a:t>
            </a:r>
            <a:r>
              <a:rPr lang="es-ES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Cristian </a:t>
            </a:r>
            <a:r>
              <a:rPr lang="es-ES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Rodelo</a:t>
            </a:r>
            <a:r>
              <a:rPr lang="es-ES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Haad</a:t>
            </a:r>
            <a:r>
              <a:rPr lang="es-ES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8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2,3</a:t>
            </a:r>
            <a:r>
              <a:rPr lang="es-ES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María Jesús Cobos Ceballos</a:t>
            </a:r>
            <a:r>
              <a:rPr lang="es-ES" sz="8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1,3</a:t>
            </a:r>
            <a:r>
              <a:rPr lang="es-ES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Javier Arias Alcalá</a:t>
            </a:r>
            <a:r>
              <a:rPr lang="es-ES" sz="8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8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Jose</a:t>
            </a:r>
            <a:r>
              <a:rPr lang="es-ES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Manuel Vaquero Barrios</a:t>
            </a:r>
            <a:r>
              <a:rPr lang="es-ES" sz="8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1,3</a:t>
            </a:r>
            <a:r>
              <a:rPr lang="es-ES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María Luisa Agüera Morales</a:t>
            </a:r>
            <a:r>
              <a:rPr lang="es-ES" sz="8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2,3</a:t>
            </a:r>
            <a:r>
              <a:rPr lang="es-ES" sz="800" dirty="0">
                <a:effectLst/>
                <a:latin typeface="+mj-lt"/>
              </a:rPr>
              <a:t> </a:t>
            </a:r>
          </a:p>
          <a:p>
            <a:pPr algn="ctr"/>
            <a:r>
              <a:rPr lang="es-ES" sz="800" dirty="0">
                <a:latin typeface="+mj-lt"/>
                <a:cs typeface="Calibri"/>
              </a:rPr>
              <a:t>1. UGC-Neumología. H.U. Reina Sofía. Córdoba 2. </a:t>
            </a:r>
            <a:r>
              <a:rPr lang="es-ES" sz="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Servicio de Nefrología. </a:t>
            </a:r>
            <a:r>
              <a:rPr lang="es-ES" sz="800" dirty="0">
                <a:latin typeface="+mj-lt"/>
                <a:cs typeface="Calibri"/>
              </a:rPr>
              <a:t>H.U. Reina Sofía. Córdoba</a:t>
            </a:r>
            <a:r>
              <a:rPr lang="es-ES" sz="800" dirty="0">
                <a:effectLst/>
                <a:latin typeface="+mj-lt"/>
              </a:rPr>
              <a:t> </a:t>
            </a:r>
            <a:r>
              <a:rPr lang="es-ES" sz="800" dirty="0">
                <a:latin typeface="+mj-lt"/>
                <a:cs typeface="Calibri"/>
              </a:rPr>
              <a:t> 3. </a:t>
            </a:r>
            <a:r>
              <a:rPr lang="en-US" sz="800" dirty="0">
                <a:latin typeface="+mj-lt"/>
                <a:cs typeface="Calibri"/>
              </a:rPr>
              <a:t>Instituto </a:t>
            </a:r>
            <a:r>
              <a:rPr lang="en-US" sz="800" dirty="0" err="1">
                <a:latin typeface="+mj-lt"/>
                <a:cs typeface="Calibri"/>
              </a:rPr>
              <a:t>Maimónides</a:t>
            </a:r>
            <a:r>
              <a:rPr lang="en-US" sz="800" dirty="0">
                <a:latin typeface="+mj-lt"/>
                <a:cs typeface="Calibri"/>
              </a:rPr>
              <a:t> de </a:t>
            </a:r>
            <a:r>
              <a:rPr lang="en-US" sz="800" dirty="0" err="1">
                <a:latin typeface="+mj-lt"/>
                <a:cs typeface="Calibri"/>
              </a:rPr>
              <a:t>Investigación</a:t>
            </a:r>
            <a:r>
              <a:rPr lang="en-US" sz="800" dirty="0">
                <a:latin typeface="+mj-lt"/>
                <a:cs typeface="Calibri"/>
              </a:rPr>
              <a:t> </a:t>
            </a:r>
            <a:r>
              <a:rPr lang="en-US" sz="800" dirty="0" err="1">
                <a:latin typeface="+mj-lt"/>
                <a:cs typeface="Calibri"/>
              </a:rPr>
              <a:t>Biomédica</a:t>
            </a:r>
            <a:r>
              <a:rPr lang="en-US" sz="800" dirty="0">
                <a:latin typeface="+mj-lt"/>
                <a:cs typeface="Calibri"/>
              </a:rPr>
              <a:t> ( IMIBIC ), Córdoba, </a:t>
            </a:r>
            <a:r>
              <a:rPr lang="en-US" sz="800" dirty="0" err="1">
                <a:latin typeface="+mj-lt"/>
                <a:cs typeface="Calibri"/>
              </a:rPr>
              <a:t>España</a:t>
            </a:r>
            <a:r>
              <a:rPr lang="es-ES" sz="800" dirty="0">
                <a:latin typeface="+mj-lt"/>
                <a:cs typeface="Calibri"/>
              </a:rPr>
              <a:t>. </a:t>
            </a: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2EBF8500-0A35-62E9-4077-00FFE74190CA}"/>
              </a:ext>
            </a:extLst>
          </p:cNvPr>
          <p:cNvSpPr/>
          <p:nvPr/>
        </p:nvSpPr>
        <p:spPr>
          <a:xfrm>
            <a:off x="107504" y="1347614"/>
            <a:ext cx="2376264" cy="27673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610" tIns="10305" rIns="20610" bIns="10305" rtlCol="0" anchor="ctr"/>
          <a:lstStyle/>
          <a:p>
            <a:pPr algn="ctr"/>
            <a:r>
              <a:rPr lang="en-US" sz="1400" dirty="0">
                <a:latin typeface="Tahoma"/>
                <a:cs typeface="Tahoma"/>
              </a:rPr>
              <a:t>OBJETIVO</a:t>
            </a:r>
          </a:p>
        </p:txBody>
      </p:sp>
      <p:sp>
        <p:nvSpPr>
          <p:cNvPr id="8" name="CuadroTexto 14">
            <a:extLst>
              <a:ext uri="{FF2B5EF4-FFF2-40B4-BE49-F238E27FC236}">
                <a16:creationId xmlns:a16="http://schemas.microsoft.com/office/drawing/2014/main" id="{F7C6A0B4-F265-2AA5-F95B-523D9AD56EDD}"/>
              </a:ext>
            </a:extLst>
          </p:cNvPr>
          <p:cNvSpPr txBox="1"/>
          <p:nvPr/>
        </p:nvSpPr>
        <p:spPr bwMode="auto">
          <a:xfrm>
            <a:off x="107504" y="1635646"/>
            <a:ext cx="8928992" cy="636364"/>
          </a:xfrm>
          <a:prstGeom prst="rect">
            <a:avLst/>
          </a:prstGeom>
          <a:noFill/>
          <a:ln w="3175" cmpd="sng">
            <a:solidFill>
              <a:srgbClr val="10323F"/>
            </a:solidFill>
          </a:ln>
          <a:effectLst>
            <a:glow rad="76200">
              <a:srgbClr val="1D5849">
                <a:alpha val="50000"/>
              </a:srgbClr>
            </a:glow>
          </a:effectLst>
        </p:spPr>
        <p:txBody>
          <a:bodyPr wrap="square" lIns="20610" tIns="10305" rIns="20610" bIns="10305">
            <a:spAutoFit/>
          </a:bodyPr>
          <a:lstStyle/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1129D7D9-C23F-2A85-BA41-66F7BE27CD58}"/>
              </a:ext>
            </a:extLst>
          </p:cNvPr>
          <p:cNvSpPr/>
          <p:nvPr/>
        </p:nvSpPr>
        <p:spPr>
          <a:xfrm>
            <a:off x="179512" y="1681388"/>
            <a:ext cx="8847128" cy="553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Analizar la velocidad de caída del filtrado glomerular(FG) por año en pacientes trasplantados de pulmón</a:t>
            </a:r>
            <a:r>
              <a:rPr lang="es-ES" sz="1200" dirty="0">
                <a:effectLst/>
              </a:rPr>
              <a:t> (TP)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s-ES" sz="1200" dirty="0">
                <a:solidFill>
                  <a:srgbClr val="000000"/>
                </a:solidFill>
                <a:ea typeface="Calibri" panose="020F0502020204030204" pitchFamily="34" charset="0"/>
              </a:rPr>
              <a:t>V</a:t>
            </a:r>
            <a:r>
              <a:rPr lang="es-ES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alorar si la </a:t>
            </a:r>
            <a:r>
              <a:rPr lang="es-ES" sz="1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viruria</a:t>
            </a:r>
            <a:r>
              <a:rPr lang="es-ES" sz="12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BK en TP </a:t>
            </a:r>
            <a:r>
              <a:rPr lang="es-ES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se asocia a un incremento en la velocidad de caída del FG y progresión a enfermedad renal crónica (ERC)</a:t>
            </a:r>
            <a:endParaRPr lang="en-US" sz="1200" dirty="0"/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6944E92E-D78F-55CF-8F56-D7C568FB15B7}"/>
              </a:ext>
            </a:extLst>
          </p:cNvPr>
          <p:cNvSpPr/>
          <p:nvPr/>
        </p:nvSpPr>
        <p:spPr>
          <a:xfrm>
            <a:off x="107504" y="2427734"/>
            <a:ext cx="2376264" cy="27673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610" tIns="10305" rIns="20610" bIns="10305" rtlCol="0" anchor="ctr"/>
          <a:lstStyle/>
          <a:p>
            <a:pPr algn="ctr"/>
            <a:r>
              <a:rPr lang="en-US" sz="1400" dirty="0">
                <a:latin typeface="Tahoma"/>
                <a:cs typeface="Tahoma"/>
              </a:rPr>
              <a:t>MATERIAL Y MÉTODOS</a:t>
            </a: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FA940791-2DDD-604B-35BB-5C7E8A1ED75D}"/>
              </a:ext>
            </a:extLst>
          </p:cNvPr>
          <p:cNvSpPr/>
          <p:nvPr/>
        </p:nvSpPr>
        <p:spPr>
          <a:xfrm>
            <a:off x="218474" y="3230878"/>
            <a:ext cx="2783677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200" b="1" dirty="0">
                <a:solidFill>
                  <a:srgbClr val="17375E"/>
                </a:solidFill>
                <a:latin typeface="Tahoma"/>
                <a:cs typeface="Tahoma"/>
              </a:rPr>
              <a:t>VELOCIDAD CAIDA FG EN UN AÑO</a:t>
            </a:r>
            <a:endParaRPr lang="es-ES" sz="1200" b="1" dirty="0">
              <a:solidFill>
                <a:srgbClr val="17375E"/>
              </a:solidFill>
            </a:endParaRP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5F5A73A0-4475-DBBE-D9F9-EEF7B6990BA5}"/>
              </a:ext>
            </a:extLst>
          </p:cNvPr>
          <p:cNvSpPr txBox="1"/>
          <p:nvPr/>
        </p:nvSpPr>
        <p:spPr>
          <a:xfrm>
            <a:off x="218475" y="3545028"/>
            <a:ext cx="2783676" cy="11449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>
                <a:ea typeface="Calibri" panose="020F0502020204030204" pitchFamily="34" charset="0"/>
              </a:rPr>
              <a:t>S</a:t>
            </a:r>
            <a:r>
              <a:rPr lang="es-ES" sz="1200" dirty="0">
                <a:effectLst/>
                <a:ea typeface="Calibri" panose="020F0502020204030204" pitchFamily="34" charset="0"/>
              </a:rPr>
              <a:t>exo, edad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>
                <a:effectLst/>
                <a:ea typeface="Calibri" panose="020F0502020204030204" pitchFamily="34" charset="0"/>
              </a:rPr>
              <a:t>HTA y DM postrasplante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>
                <a:effectLst/>
                <a:ea typeface="Calibri" panose="020F0502020204030204" pitchFamily="34" charset="0"/>
              </a:rPr>
              <a:t>Tiempo postrasplante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>
                <a:ea typeface="Calibri" panose="020F0502020204030204" pitchFamily="34" charset="0"/>
              </a:rPr>
              <a:t>E</a:t>
            </a:r>
            <a:r>
              <a:rPr lang="es-ES" sz="1200" dirty="0">
                <a:effectLst/>
                <a:ea typeface="Calibri" panose="020F0502020204030204" pitchFamily="34" charset="0"/>
              </a:rPr>
              <a:t>stadio renal y presencia de insuficiencia renal(IR)</a:t>
            </a:r>
            <a:r>
              <a:rPr lang="es-ES" sz="1200" dirty="0">
                <a:effectLst/>
              </a:rPr>
              <a:t> </a:t>
            </a:r>
            <a:endParaRPr lang="es-ES" sz="1200" dirty="0">
              <a:cs typeface="Tahoma"/>
            </a:endParaRPr>
          </a:p>
        </p:txBody>
      </p:sp>
      <p:sp>
        <p:nvSpPr>
          <p:cNvPr id="16" name="Right Brace 22">
            <a:extLst>
              <a:ext uri="{FF2B5EF4-FFF2-40B4-BE49-F238E27FC236}">
                <a16:creationId xmlns:a16="http://schemas.microsoft.com/office/drawing/2014/main" id="{0DD5932E-D63A-9D42-FC4C-E2E2057B507D}"/>
              </a:ext>
            </a:extLst>
          </p:cNvPr>
          <p:cNvSpPr/>
          <p:nvPr/>
        </p:nvSpPr>
        <p:spPr>
          <a:xfrm>
            <a:off x="3146168" y="3291830"/>
            <a:ext cx="45719" cy="1556757"/>
          </a:xfrm>
          <a:prstGeom prst="rightBrace">
            <a:avLst/>
          </a:prstGeom>
          <a:ln w="38100" cmpd="sng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EFEA446B-3945-4FFF-DBBF-DA40584F9199}"/>
              </a:ext>
            </a:extLst>
          </p:cNvPr>
          <p:cNvSpPr txBox="1"/>
          <p:nvPr/>
        </p:nvSpPr>
        <p:spPr>
          <a:xfrm>
            <a:off x="218475" y="4716121"/>
            <a:ext cx="2783676" cy="2124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 defTabSz="507575">
              <a:spcBef>
                <a:spcPct val="0"/>
              </a:spcBef>
              <a:spcAft>
                <a:spcPct val="35000"/>
              </a:spcAft>
            </a:pPr>
            <a:r>
              <a:rPr lang="es-ES" sz="1200" dirty="0">
                <a:cs typeface="Tahoma"/>
              </a:rPr>
              <a:t>FIGURA 1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338CF283-918F-B553-7107-031B300C33A9}"/>
              </a:ext>
            </a:extLst>
          </p:cNvPr>
          <p:cNvSpPr/>
          <p:nvPr/>
        </p:nvSpPr>
        <p:spPr>
          <a:xfrm>
            <a:off x="3393583" y="3230878"/>
            <a:ext cx="5498897" cy="288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spcBef>
                <a:spcPct val="0"/>
              </a:spcBef>
              <a:spcAft>
                <a:spcPct val="35000"/>
              </a:spcAft>
            </a:pPr>
            <a:r>
              <a:rPr lang="es-ES" sz="14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59 pacientes con ERC y TP </a:t>
            </a:r>
            <a:endParaRPr lang="es-ES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7BC5B8A7-86BD-6B13-CCB5-DFB4B81219B6}"/>
              </a:ext>
            </a:extLst>
          </p:cNvPr>
          <p:cNvSpPr txBox="1"/>
          <p:nvPr/>
        </p:nvSpPr>
        <p:spPr>
          <a:xfrm>
            <a:off x="3393583" y="3656472"/>
            <a:ext cx="2009939" cy="243190"/>
          </a:xfrm>
          <a:prstGeom prst="rect">
            <a:avLst/>
          </a:prstGeom>
          <a:noFill/>
          <a:ln>
            <a:solidFill>
              <a:schemeClr val="tx2"/>
            </a:solidFill>
            <a:prstDash val="lgDashDot"/>
          </a:ln>
        </p:spPr>
        <p:txBody>
          <a:bodyPr wrap="square" lIns="27478" tIns="13739" rIns="27478" bIns="13739" rtlCol="0">
            <a:spAutoFit/>
          </a:bodyPr>
          <a:lstStyle/>
          <a:p>
            <a:pPr algn="ctr" defTabSz="507575">
              <a:spcBef>
                <a:spcPct val="0"/>
              </a:spcBef>
              <a:spcAft>
                <a:spcPct val="35000"/>
              </a:spcAft>
            </a:pPr>
            <a:r>
              <a:rPr lang="es-E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Viruria</a:t>
            </a: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BK positiva</a:t>
            </a:r>
            <a:endParaRPr lang="es-ES" sz="1400" b="1" dirty="0">
              <a:cs typeface="Tahoma"/>
            </a:endParaRP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455CA4D5-876D-B463-0D34-FCF723850DFF}"/>
              </a:ext>
            </a:extLst>
          </p:cNvPr>
          <p:cNvSpPr txBox="1"/>
          <p:nvPr/>
        </p:nvSpPr>
        <p:spPr>
          <a:xfrm>
            <a:off x="6885919" y="3656472"/>
            <a:ext cx="2009939" cy="243190"/>
          </a:xfrm>
          <a:prstGeom prst="rect">
            <a:avLst/>
          </a:prstGeom>
          <a:noFill/>
          <a:ln>
            <a:solidFill>
              <a:schemeClr val="tx2"/>
            </a:solidFill>
            <a:prstDash val="lgDashDot"/>
          </a:ln>
        </p:spPr>
        <p:txBody>
          <a:bodyPr wrap="square" lIns="27478" tIns="13739" rIns="27478" bIns="13739" rtlCol="0">
            <a:spAutoFit/>
          </a:bodyPr>
          <a:lstStyle/>
          <a:p>
            <a:pPr algn="ctr" defTabSz="507575">
              <a:spcBef>
                <a:spcPct val="0"/>
              </a:spcBef>
              <a:spcAft>
                <a:spcPct val="35000"/>
              </a:spcAft>
            </a:pPr>
            <a:r>
              <a:rPr lang="es-E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Viruria</a:t>
            </a:r>
            <a:r>
              <a:rPr lang="es-E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BK negativa</a:t>
            </a:r>
            <a:endParaRPr lang="es-ES" sz="1400" b="1" dirty="0">
              <a:cs typeface="Tahoma"/>
            </a:endParaRPr>
          </a:p>
        </p:txBody>
      </p:sp>
      <p:sp>
        <p:nvSpPr>
          <p:cNvPr id="22" name="Oval 14">
            <a:extLst>
              <a:ext uri="{FF2B5EF4-FFF2-40B4-BE49-F238E27FC236}">
                <a16:creationId xmlns:a16="http://schemas.microsoft.com/office/drawing/2014/main" id="{9C89C3A1-E4B9-7492-02C6-FA835D34CBFF}"/>
              </a:ext>
            </a:extLst>
          </p:cNvPr>
          <p:cNvSpPr/>
          <p:nvPr/>
        </p:nvSpPr>
        <p:spPr>
          <a:xfrm>
            <a:off x="3393583" y="3873076"/>
            <a:ext cx="576064" cy="44933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kern="1200" dirty="0">
                <a:solidFill>
                  <a:srgbClr val="10253F"/>
                </a:solidFill>
                <a:effectLst/>
                <a:latin typeface="Tahoma" panose="020B060403050404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39</a:t>
            </a:r>
            <a:endParaRPr lang="es-ES" sz="1200" b="1" dirty="0">
              <a:effectLst/>
              <a:latin typeface="Times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Oval 14">
            <a:extLst>
              <a:ext uri="{FF2B5EF4-FFF2-40B4-BE49-F238E27FC236}">
                <a16:creationId xmlns:a16="http://schemas.microsoft.com/office/drawing/2014/main" id="{F33E6CA7-CA39-5FA5-7348-8AEB87BFF28E}"/>
              </a:ext>
            </a:extLst>
          </p:cNvPr>
          <p:cNvSpPr/>
          <p:nvPr/>
        </p:nvSpPr>
        <p:spPr>
          <a:xfrm>
            <a:off x="8390113" y="3891132"/>
            <a:ext cx="576064" cy="44933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kern="1200" dirty="0">
                <a:solidFill>
                  <a:srgbClr val="10253F"/>
                </a:solidFill>
                <a:effectLst/>
                <a:latin typeface="Tahoma" panose="020B060403050404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20</a:t>
            </a:r>
            <a:endParaRPr lang="es-ES" sz="1200" b="1" dirty="0">
              <a:effectLst/>
              <a:latin typeface="Times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27649AB0-C19A-A57A-1221-0282FFD250EC}"/>
              </a:ext>
            </a:extLst>
          </p:cNvPr>
          <p:cNvCxnSpPr>
            <a:cxnSpLocks/>
          </p:cNvCxnSpPr>
          <p:nvPr/>
        </p:nvCxnSpPr>
        <p:spPr>
          <a:xfrm>
            <a:off x="6143031" y="3518910"/>
            <a:ext cx="0" cy="233039"/>
          </a:xfrm>
          <a:prstGeom prst="line">
            <a:avLst/>
          </a:prstGeom>
          <a:ln w="444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2F019B80-F9B1-2F82-018B-F7F8275D30F7}"/>
              </a:ext>
            </a:extLst>
          </p:cNvPr>
          <p:cNvCxnSpPr/>
          <p:nvPr/>
        </p:nvCxnSpPr>
        <p:spPr>
          <a:xfrm>
            <a:off x="5403522" y="3778067"/>
            <a:ext cx="1482397" cy="0"/>
          </a:xfrm>
          <a:prstGeom prst="straightConnector1">
            <a:avLst/>
          </a:prstGeom>
          <a:ln w="412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8">
            <a:extLst>
              <a:ext uri="{FF2B5EF4-FFF2-40B4-BE49-F238E27FC236}">
                <a16:creationId xmlns:a16="http://schemas.microsoft.com/office/drawing/2014/main" id="{F35471E7-18F2-9752-4054-D2647E1CC7B3}"/>
              </a:ext>
            </a:extLst>
          </p:cNvPr>
          <p:cNvSpPr txBox="1"/>
          <p:nvPr/>
        </p:nvSpPr>
        <p:spPr>
          <a:xfrm>
            <a:off x="4305930" y="3982247"/>
            <a:ext cx="3674202" cy="461711"/>
          </a:xfrm>
          <a:prstGeom prst="rect">
            <a:avLst/>
          </a:prstGeom>
          <a:noFill/>
          <a:ln w="50800">
            <a:solidFill>
              <a:schemeClr val="accent4">
                <a:lumMod val="40000"/>
                <a:lumOff val="60000"/>
                <a:alpha val="25000"/>
              </a:schemeClr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 defTabSz="507575">
              <a:spcBef>
                <a:spcPct val="0"/>
              </a:spcBef>
              <a:spcAft>
                <a:spcPct val="35000"/>
              </a:spcAft>
            </a:pPr>
            <a:r>
              <a:rPr lang="es-ES" sz="1200" dirty="0">
                <a:cs typeface="Tahoma"/>
              </a:rPr>
              <a:t>Pendiente de </a:t>
            </a:r>
            <a:r>
              <a:rPr lang="es-ES" sz="1200" dirty="0" err="1">
                <a:cs typeface="Tahoma"/>
              </a:rPr>
              <a:t>caida</a:t>
            </a:r>
            <a:r>
              <a:rPr lang="es-ES" sz="1200" dirty="0">
                <a:cs typeface="Tahoma"/>
              </a:rPr>
              <a:t> FG </a:t>
            </a:r>
            <a:r>
              <a:rPr lang="es-ES" sz="1200" dirty="0">
                <a:cs typeface="Tahoma"/>
                <a:sym typeface="Wingdings" pitchFamily="2" charset="2"/>
              </a:rPr>
              <a:t> </a:t>
            </a:r>
            <a:r>
              <a:rPr lang="es-ES" sz="1200" dirty="0">
                <a:cs typeface="Tahoma"/>
              </a:rPr>
              <a:t>7 mediciones</a:t>
            </a:r>
          </a:p>
          <a:p>
            <a:pPr algn="ctr" defTabSz="507575">
              <a:spcBef>
                <a:spcPct val="0"/>
              </a:spcBef>
              <a:spcAft>
                <a:spcPct val="35000"/>
              </a:spcAft>
            </a:pPr>
            <a:r>
              <a:rPr lang="es-E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(-2 años, -1 año, basal, +6 meses, +1 año y +2 años)</a:t>
            </a:r>
            <a:r>
              <a:rPr lang="es-ES" sz="1200" dirty="0">
                <a:effectLst/>
              </a:rPr>
              <a:t> </a:t>
            </a:r>
            <a:r>
              <a:rPr lang="es-ES" sz="1200" dirty="0">
                <a:cs typeface="Tahoma"/>
              </a:rPr>
              <a:t> </a:t>
            </a: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F7A21F65-16CA-E144-B435-448BBE596095}"/>
              </a:ext>
            </a:extLst>
          </p:cNvPr>
          <p:cNvSpPr/>
          <p:nvPr/>
        </p:nvSpPr>
        <p:spPr>
          <a:xfrm>
            <a:off x="4305931" y="4674110"/>
            <a:ext cx="3674202" cy="312004"/>
          </a:xfrm>
          <a:prstGeom prst="rect">
            <a:avLst/>
          </a:prstGeom>
          <a:noFill/>
          <a:ln w="50800">
            <a:solidFill>
              <a:schemeClr val="accent4">
                <a:lumMod val="20000"/>
                <a:lumOff val="80000"/>
                <a:alpha val="2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spcBef>
                <a:spcPct val="0"/>
              </a:spcBef>
              <a:spcAft>
                <a:spcPct val="35000"/>
              </a:spcAft>
            </a:pPr>
            <a:r>
              <a:rPr lang="es-ES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egresión lineal               	</a:t>
            </a:r>
            <a:r>
              <a:rPr lang="es-ES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s-ES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egresión logística </a:t>
            </a:r>
            <a:endParaRPr lang="es-ES" sz="1200" b="1" dirty="0">
              <a:solidFill>
                <a:srgbClr val="002060"/>
              </a:solidFill>
              <a:cs typeface="Tahoma"/>
            </a:endParaRPr>
          </a:p>
        </p:txBody>
      </p:sp>
      <p:cxnSp>
        <p:nvCxnSpPr>
          <p:cNvPr id="31" name="Straight Arrow Connector 14">
            <a:extLst>
              <a:ext uri="{FF2B5EF4-FFF2-40B4-BE49-F238E27FC236}">
                <a16:creationId xmlns:a16="http://schemas.microsoft.com/office/drawing/2014/main" id="{7660ADC5-8BA4-F3A2-7324-C37BC892C020}"/>
              </a:ext>
            </a:extLst>
          </p:cNvPr>
          <p:cNvCxnSpPr/>
          <p:nvPr/>
        </p:nvCxnSpPr>
        <p:spPr>
          <a:xfrm>
            <a:off x="6143031" y="4458086"/>
            <a:ext cx="0" cy="216024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uadroTexto 14">
            <a:extLst>
              <a:ext uri="{FF2B5EF4-FFF2-40B4-BE49-F238E27FC236}">
                <a16:creationId xmlns:a16="http://schemas.microsoft.com/office/drawing/2014/main" id="{4A851345-FAD6-C68F-9DE8-89841442CBCE}"/>
              </a:ext>
            </a:extLst>
          </p:cNvPr>
          <p:cNvSpPr txBox="1"/>
          <p:nvPr/>
        </p:nvSpPr>
        <p:spPr bwMode="auto">
          <a:xfrm>
            <a:off x="107504" y="2692247"/>
            <a:ext cx="8928992" cy="2390691"/>
          </a:xfrm>
          <a:prstGeom prst="rect">
            <a:avLst/>
          </a:prstGeom>
          <a:noFill/>
          <a:ln w="3175" cmpd="sng">
            <a:solidFill>
              <a:srgbClr val="10323F"/>
            </a:solidFill>
          </a:ln>
          <a:effectLst>
            <a:glow rad="76200">
              <a:srgbClr val="1D5849">
                <a:alpha val="50000"/>
              </a:srgbClr>
            </a:glow>
          </a:effectLst>
        </p:spPr>
        <p:txBody>
          <a:bodyPr wrap="square" lIns="20610" tIns="10305" rIns="20610" bIns="10305">
            <a:spAutoFit/>
          </a:bodyPr>
          <a:lstStyle/>
          <a:p>
            <a:pPr lvl="1" algn="just">
              <a:defRPr/>
            </a:pP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ctr">
              <a:defRPr/>
            </a:pPr>
            <a:r>
              <a:rPr lang="es-ES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240 PACIENTES SOMETIDO A TRASPLANTE DE PULMÓN (1992-2019) </a:t>
            </a:r>
            <a:r>
              <a:rPr lang="es-ES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SEGUIMIENTO 2019 -2021</a:t>
            </a:r>
            <a:endParaRPr lang="es-ES"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</p:txBody>
      </p:sp>
      <p:sp>
        <p:nvSpPr>
          <p:cNvPr id="38" name="Rounded Rectangle 12">
            <a:extLst>
              <a:ext uri="{FF2B5EF4-FFF2-40B4-BE49-F238E27FC236}">
                <a16:creationId xmlns:a16="http://schemas.microsoft.com/office/drawing/2014/main" id="{9EEC4A15-74C0-5443-C9A3-AC8D5C37D38A}"/>
              </a:ext>
            </a:extLst>
          </p:cNvPr>
          <p:cNvSpPr/>
          <p:nvPr/>
        </p:nvSpPr>
        <p:spPr>
          <a:xfrm>
            <a:off x="2915816" y="2416434"/>
            <a:ext cx="3888432" cy="288032"/>
          </a:xfrm>
          <a:prstGeom prst="roundRect">
            <a:avLst/>
          </a:prstGeom>
          <a:solidFill>
            <a:schemeClr val="bg2"/>
          </a:solidFill>
          <a:ln>
            <a:solidFill>
              <a:srgbClr val="4F81BD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Tahoma"/>
                <a:cs typeface="Tahoma"/>
              </a:rPr>
              <a:t>ESTUDIO OBSERVACIONAL LONGITUDINAL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0D4962F-5CCB-1449-81E6-37A308FCC41F}"/>
              </a:ext>
            </a:extLst>
          </p:cNvPr>
          <p:cNvSpPr/>
          <p:nvPr/>
        </p:nvSpPr>
        <p:spPr>
          <a:xfrm>
            <a:off x="3563888" y="339502"/>
            <a:ext cx="2304256" cy="34874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610" tIns="10305" rIns="20610" bIns="10305" rtlCol="0" anchor="ctr"/>
          <a:lstStyle/>
          <a:p>
            <a:pPr algn="ctr"/>
            <a:r>
              <a:rPr lang="en-US" sz="1400" dirty="0">
                <a:latin typeface="Tahoma"/>
                <a:cs typeface="Tahoma"/>
              </a:rPr>
              <a:t>RESULTADOS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1E533585-F23E-66B2-3E4E-22A10B8CFF69}"/>
              </a:ext>
            </a:extLst>
          </p:cNvPr>
          <p:cNvSpPr/>
          <p:nvPr/>
        </p:nvSpPr>
        <p:spPr>
          <a:xfrm>
            <a:off x="35961" y="3939902"/>
            <a:ext cx="2375799" cy="28803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610" tIns="10305" rIns="20610" bIns="10305" rtlCol="0" anchor="ctr"/>
          <a:lstStyle/>
          <a:p>
            <a:pPr algn="ctr"/>
            <a:r>
              <a:rPr lang="en-US" sz="1400" dirty="0">
                <a:latin typeface="Tahoma"/>
                <a:cs typeface="Tahoma"/>
              </a:rPr>
              <a:t>CONCLUSIONES</a:t>
            </a:r>
          </a:p>
        </p:txBody>
      </p:sp>
      <p:sp>
        <p:nvSpPr>
          <p:cNvPr id="11" name="CuadroTexto 14">
            <a:extLst>
              <a:ext uri="{FF2B5EF4-FFF2-40B4-BE49-F238E27FC236}">
                <a16:creationId xmlns:a16="http://schemas.microsoft.com/office/drawing/2014/main" id="{CE97307D-A205-87B4-F993-7BA6164C7EBD}"/>
              </a:ext>
            </a:extLst>
          </p:cNvPr>
          <p:cNvSpPr txBox="1"/>
          <p:nvPr/>
        </p:nvSpPr>
        <p:spPr bwMode="auto">
          <a:xfrm>
            <a:off x="96874" y="715036"/>
            <a:ext cx="8928992" cy="3052410"/>
          </a:xfrm>
          <a:prstGeom prst="rect">
            <a:avLst/>
          </a:prstGeom>
          <a:noFill/>
          <a:ln w="3175" cmpd="sng">
            <a:solidFill>
              <a:srgbClr val="10323F"/>
            </a:solidFill>
          </a:ln>
          <a:effectLst>
            <a:glow rad="76200">
              <a:srgbClr val="1D5849">
                <a:alpha val="50000"/>
              </a:srgbClr>
            </a:glow>
          </a:effectLst>
        </p:spPr>
        <p:txBody>
          <a:bodyPr wrap="square" lIns="20610" tIns="10305" rIns="20610" bIns="10305">
            <a:spAutoFit/>
          </a:bodyPr>
          <a:lstStyle/>
          <a:p>
            <a:pPr lvl="1" algn="just">
              <a:defRPr/>
            </a:pP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</p:txBody>
      </p:sp>
      <p:sp>
        <p:nvSpPr>
          <p:cNvPr id="12" name="CuadroTexto 14">
            <a:extLst>
              <a:ext uri="{FF2B5EF4-FFF2-40B4-BE49-F238E27FC236}">
                <a16:creationId xmlns:a16="http://schemas.microsoft.com/office/drawing/2014/main" id="{E29BEC49-578B-EFC9-5691-B9C2AC0FC8C5}"/>
              </a:ext>
            </a:extLst>
          </p:cNvPr>
          <p:cNvSpPr txBox="1"/>
          <p:nvPr/>
        </p:nvSpPr>
        <p:spPr bwMode="auto">
          <a:xfrm>
            <a:off x="75615" y="4201949"/>
            <a:ext cx="8928992" cy="867197"/>
          </a:xfrm>
          <a:prstGeom prst="rect">
            <a:avLst/>
          </a:prstGeom>
          <a:noFill/>
          <a:ln w="3175" cmpd="sng">
            <a:solidFill>
              <a:srgbClr val="10323F"/>
            </a:solidFill>
          </a:ln>
          <a:effectLst>
            <a:glow rad="76200">
              <a:srgbClr val="1D5849">
                <a:alpha val="50000"/>
              </a:srgbClr>
            </a:glow>
          </a:effectLst>
        </p:spPr>
        <p:txBody>
          <a:bodyPr wrap="square" lIns="20610" tIns="10305" rIns="20610" bIns="10305">
            <a:spAutoFit/>
          </a:bodyPr>
          <a:lstStyle/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9474A3E-57FF-82E4-8402-D15BEA34BA8B}"/>
              </a:ext>
            </a:extLst>
          </p:cNvPr>
          <p:cNvSpPr txBox="1"/>
          <p:nvPr/>
        </p:nvSpPr>
        <p:spPr>
          <a:xfrm>
            <a:off x="251520" y="786761"/>
            <a:ext cx="374610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b="1" dirty="0">
                <a:solidFill>
                  <a:srgbClr val="002060"/>
                </a:solidFill>
              </a:rPr>
              <a:t>Figura 1. Velocidad de progresión del filtrado glomerular por año </a:t>
            </a:r>
            <a:r>
              <a:rPr lang="es-ES" altLang="es-ES" sz="1300" b="1" dirty="0">
                <a:solidFill>
                  <a:srgbClr val="002060"/>
                </a:solidFill>
                <a:ea typeface="Verdana" panose="020B0604030504040204" pitchFamily="34" charset="0"/>
              </a:rPr>
              <a:t>(↓FG/año) y su correlación con las variables anteriores</a:t>
            </a:r>
            <a:endParaRPr lang="es-ES" sz="1300" b="1" dirty="0">
              <a:solidFill>
                <a:srgbClr val="002060"/>
              </a:solidFill>
            </a:endParaRPr>
          </a:p>
        </p:txBody>
      </p:sp>
      <p:sp>
        <p:nvSpPr>
          <p:cNvPr id="15" name="Rectangle 36">
            <a:extLst>
              <a:ext uri="{FF2B5EF4-FFF2-40B4-BE49-F238E27FC236}">
                <a16:creationId xmlns:a16="http://schemas.microsoft.com/office/drawing/2014/main" id="{8DFC2B48-1509-BC95-AC4B-6E2FECF7F57B}"/>
              </a:ext>
            </a:extLst>
          </p:cNvPr>
          <p:cNvSpPr/>
          <p:nvPr/>
        </p:nvSpPr>
        <p:spPr>
          <a:xfrm>
            <a:off x="4644008" y="2371471"/>
            <a:ext cx="4248472" cy="4462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" sz="11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caída media FG </a:t>
            </a:r>
            <a:r>
              <a:rPr lang="es-ES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(-6.50 mil/min/1.73 m2/año vs -0.31 mil/min/1.73 m2/año, p&lt;0.001)</a:t>
            </a:r>
            <a:r>
              <a:rPr lang="es-ES" sz="1100" dirty="0">
                <a:effectLst/>
              </a:rPr>
              <a:t> </a:t>
            </a:r>
            <a:r>
              <a:rPr lang="es-ES" sz="1200" dirty="0">
                <a:latin typeface="Calibri"/>
                <a:cs typeface="Calibri"/>
                <a:sym typeface="Wingdings"/>
              </a:rPr>
              <a:t> </a:t>
            </a:r>
            <a:r>
              <a:rPr lang="es-ES" sz="1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superior</a:t>
            </a:r>
            <a:r>
              <a:rPr lang="es-ES" sz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en sujetos con </a:t>
            </a:r>
            <a:r>
              <a:rPr lang="es-ES" sz="12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viruria</a:t>
            </a:r>
            <a:r>
              <a:rPr lang="es-ES" sz="1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positiva </a:t>
            </a:r>
            <a:endParaRPr lang="es-ES_tradnl" sz="1200" b="1" dirty="0">
              <a:latin typeface="Calibri"/>
              <a:cs typeface="Calibri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15A049B-2D27-D9DD-6AC0-3CD5CB4970C5}"/>
              </a:ext>
            </a:extLst>
          </p:cNvPr>
          <p:cNvSpPr txBox="1"/>
          <p:nvPr/>
        </p:nvSpPr>
        <p:spPr>
          <a:xfrm>
            <a:off x="4468103" y="751325"/>
            <a:ext cx="45365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00" b="1" dirty="0">
                <a:solidFill>
                  <a:srgbClr val="002060"/>
                </a:solidFill>
              </a:rPr>
              <a:t>Figura 2. Relación </a:t>
            </a:r>
            <a:r>
              <a:rPr lang="es-ES" sz="1300" b="1" dirty="0" err="1">
                <a:solidFill>
                  <a:srgbClr val="002060"/>
                </a:solidFill>
              </a:rPr>
              <a:t>viruria</a:t>
            </a:r>
            <a:r>
              <a:rPr lang="es-ES" sz="1300" b="1" dirty="0">
                <a:solidFill>
                  <a:srgbClr val="002060"/>
                </a:solidFill>
              </a:rPr>
              <a:t> BK y caída del filtrado glomerular (FG)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1D729F78-1E7B-F5C1-42E4-B0247D24EEA9}"/>
              </a:ext>
            </a:extLst>
          </p:cNvPr>
          <p:cNvSpPr txBox="1"/>
          <p:nvPr/>
        </p:nvSpPr>
        <p:spPr>
          <a:xfrm>
            <a:off x="5364088" y="2850339"/>
            <a:ext cx="3529238" cy="573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VIRURIA POSITIVA </a:t>
            </a:r>
            <a:r>
              <a:rPr lang="es-ES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es-ES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-6.2 mil/min/1.73 m2/año (p &lt;0.001)</a:t>
            </a:r>
          </a:p>
          <a:p>
            <a:pPr algn="ctr">
              <a:lnSpc>
                <a:spcPct val="150000"/>
              </a:lnSpc>
            </a:pPr>
            <a:r>
              <a:rPr lang="es-ES" sz="11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26.3 veces más riesgo </a:t>
            </a:r>
            <a:r>
              <a:rPr lang="es-ES" sz="1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ser </a:t>
            </a:r>
            <a:r>
              <a:rPr lang="es-ES" sz="11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progresadores</a:t>
            </a:r>
            <a:r>
              <a:rPr lang="es-ES" sz="11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rápidos</a:t>
            </a:r>
            <a:endParaRPr lang="es-ES" sz="1100" b="1" dirty="0"/>
          </a:p>
        </p:txBody>
      </p:sp>
      <p:pic>
        <p:nvPicPr>
          <p:cNvPr id="18" name="Picture 26">
            <a:extLst>
              <a:ext uri="{FF2B5EF4-FFF2-40B4-BE49-F238E27FC236}">
                <a16:creationId xmlns:a16="http://schemas.microsoft.com/office/drawing/2014/main" id="{3FDB6293-F3E1-3513-0595-67D08ED2C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359" y="3049438"/>
            <a:ext cx="604867" cy="504056"/>
          </a:xfrm>
          <a:prstGeom prst="rect">
            <a:avLst/>
          </a:prstGeom>
        </p:spPr>
      </p:pic>
      <p:sp>
        <p:nvSpPr>
          <p:cNvPr id="19" name="Rectangle 25">
            <a:extLst>
              <a:ext uri="{FF2B5EF4-FFF2-40B4-BE49-F238E27FC236}">
                <a16:creationId xmlns:a16="http://schemas.microsoft.com/office/drawing/2014/main" id="{7881A6D2-0606-FD19-919D-0A56D85A88FE}"/>
              </a:ext>
            </a:extLst>
          </p:cNvPr>
          <p:cNvSpPr/>
          <p:nvPr/>
        </p:nvSpPr>
        <p:spPr>
          <a:xfrm>
            <a:off x="5363242" y="3441320"/>
            <a:ext cx="3529238" cy="2616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 dirty="0" err="1"/>
              <a:t>Diferencias</a:t>
            </a:r>
            <a:r>
              <a:rPr lang="en-US" sz="1100" b="1" dirty="0"/>
              <a:t> entre </a:t>
            </a:r>
            <a:r>
              <a:rPr lang="en-US" sz="1100" b="1" dirty="0" err="1"/>
              <a:t>grupos</a:t>
            </a:r>
            <a:r>
              <a:rPr lang="en-US" sz="1100" b="1" dirty="0"/>
              <a:t> (</a:t>
            </a:r>
            <a:r>
              <a:rPr lang="es-ES" sz="11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 &lt;0.001</a:t>
            </a:r>
            <a:r>
              <a:rPr lang="es-ES" sz="1100" b="1" dirty="0"/>
              <a:t>)</a:t>
            </a:r>
            <a:endParaRPr lang="en-US" sz="1100" b="1" dirty="0"/>
          </a:p>
        </p:txBody>
      </p:sp>
      <p:sp>
        <p:nvSpPr>
          <p:cNvPr id="20" name="Right Brace 22">
            <a:extLst>
              <a:ext uri="{FF2B5EF4-FFF2-40B4-BE49-F238E27FC236}">
                <a16:creationId xmlns:a16="http://schemas.microsoft.com/office/drawing/2014/main" id="{1925B393-A8DB-B71F-31A7-23CF7741D0A2}"/>
              </a:ext>
            </a:extLst>
          </p:cNvPr>
          <p:cNvSpPr/>
          <p:nvPr/>
        </p:nvSpPr>
        <p:spPr>
          <a:xfrm>
            <a:off x="5259520" y="2892422"/>
            <a:ext cx="72008" cy="792088"/>
          </a:xfrm>
          <a:prstGeom prst="rightBrace">
            <a:avLst/>
          </a:prstGeom>
          <a:ln w="38100" cmpd="sng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7">
            <a:extLst>
              <a:ext uri="{FF2B5EF4-FFF2-40B4-BE49-F238E27FC236}">
                <a16:creationId xmlns:a16="http://schemas.microsoft.com/office/drawing/2014/main" id="{173B7A1E-139A-EA7D-F19B-0175230BEAA8}"/>
              </a:ext>
            </a:extLst>
          </p:cNvPr>
          <p:cNvSpPr/>
          <p:nvPr/>
        </p:nvSpPr>
        <p:spPr>
          <a:xfrm>
            <a:off x="4039988" y="2122731"/>
            <a:ext cx="574371" cy="305336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4">
            <a:extLst>
              <a:ext uri="{FF2B5EF4-FFF2-40B4-BE49-F238E27FC236}">
                <a16:creationId xmlns:a16="http://schemas.microsoft.com/office/drawing/2014/main" id="{F743E4A6-A209-BE2E-26AD-B1094D539CF7}"/>
              </a:ext>
            </a:extLst>
          </p:cNvPr>
          <p:cNvSpPr/>
          <p:nvPr/>
        </p:nvSpPr>
        <p:spPr>
          <a:xfrm>
            <a:off x="1928124" y="4299942"/>
            <a:ext cx="28771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100" dirty="0">
                <a:ea typeface="Calibri" panose="020F0502020204030204" pitchFamily="34" charset="0"/>
                <a:cs typeface="Times New Roman" panose="02020603050405020304" pitchFamily="18" charset="0"/>
              </a:rPr>
              <a:t>-  P</a:t>
            </a:r>
            <a:r>
              <a:rPr lang="es-E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endiente </a:t>
            </a:r>
            <a:r>
              <a:rPr lang="es-ES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caída del FG más rápida </a:t>
            </a:r>
          </a:p>
          <a:p>
            <a:pPr algn="just"/>
            <a:endParaRPr lang="es-ES" sz="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100" dirty="0">
                <a:ea typeface="Calibri" panose="020F0502020204030204" pitchFamily="34" charset="0"/>
                <a:cs typeface="Times New Roman" panose="02020603050405020304" pitchFamily="18" charset="0"/>
              </a:rPr>
              <a:t>- P</a:t>
            </a:r>
            <a:r>
              <a:rPr lang="es-E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atrón de </a:t>
            </a:r>
            <a:r>
              <a:rPr lang="es-ES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rápidos </a:t>
            </a:r>
            <a:r>
              <a:rPr lang="es-ES" sz="11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progresadores</a:t>
            </a:r>
            <a:r>
              <a:rPr lang="es-ES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estadios avanzados de ERC</a:t>
            </a:r>
            <a:r>
              <a:rPr lang="es-ES" sz="1100" dirty="0">
                <a:effectLst/>
              </a:rPr>
              <a:t> </a:t>
            </a:r>
            <a:endParaRPr lang="es-ES_tradnl" sz="1100" dirty="0"/>
          </a:p>
        </p:txBody>
      </p:sp>
      <p:sp>
        <p:nvSpPr>
          <p:cNvPr id="24" name="Rectangle 32">
            <a:extLst>
              <a:ext uri="{FF2B5EF4-FFF2-40B4-BE49-F238E27FC236}">
                <a16:creationId xmlns:a16="http://schemas.microsoft.com/office/drawing/2014/main" id="{71C354DC-4641-26F3-AAD5-21BAAD563C22}"/>
              </a:ext>
            </a:extLst>
          </p:cNvPr>
          <p:cNvSpPr/>
          <p:nvPr/>
        </p:nvSpPr>
        <p:spPr>
          <a:xfrm>
            <a:off x="857547" y="4331854"/>
            <a:ext cx="10309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rgbClr val="002060"/>
                </a:solidFill>
              </a:rPr>
              <a:t>VIRURIA BK </a:t>
            </a:r>
            <a:endParaRPr lang="en-US" sz="1200" b="1" dirty="0">
              <a:solidFill>
                <a:srgbClr val="002060"/>
              </a:solidFill>
            </a:endParaRPr>
          </a:p>
          <a:p>
            <a:pPr algn="ctr"/>
            <a:r>
              <a:rPr lang="en-US" sz="1200" b="1" dirty="0">
                <a:solidFill>
                  <a:srgbClr val="002060"/>
                </a:solidFill>
              </a:rPr>
              <a:t>POSITIVA EN </a:t>
            </a:r>
          </a:p>
          <a:p>
            <a:pPr algn="ctr"/>
            <a:r>
              <a:rPr lang="en-US" sz="1200" b="1" dirty="0">
                <a:solidFill>
                  <a:srgbClr val="002060"/>
                </a:solidFill>
              </a:rPr>
              <a:t>TP</a:t>
            </a:r>
            <a:endParaRPr lang="es-ES" sz="1200" b="1" dirty="0">
              <a:solidFill>
                <a:srgbClr val="002060"/>
              </a:solidFill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7EF93966-2DD4-95BF-DAC2-7188E082D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80" y="4342618"/>
            <a:ext cx="698500" cy="584200"/>
          </a:xfrm>
          <a:prstGeom prst="rect">
            <a:avLst/>
          </a:prstGeom>
        </p:spPr>
      </p:pic>
      <p:sp>
        <p:nvSpPr>
          <p:cNvPr id="26" name="Right Brace 33">
            <a:extLst>
              <a:ext uri="{FF2B5EF4-FFF2-40B4-BE49-F238E27FC236}">
                <a16:creationId xmlns:a16="http://schemas.microsoft.com/office/drawing/2014/main" id="{FC25D039-2FEC-1C5C-338C-F2C017CA4A4D}"/>
              </a:ext>
            </a:extLst>
          </p:cNvPr>
          <p:cNvSpPr/>
          <p:nvPr/>
        </p:nvSpPr>
        <p:spPr>
          <a:xfrm>
            <a:off x="1871655" y="4422762"/>
            <a:ext cx="45719" cy="504056"/>
          </a:xfrm>
          <a:prstGeom prst="rightBrace">
            <a:avLst/>
          </a:prstGeom>
          <a:ln w="38100" cmpd="sng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id="{766A4C30-3D73-9616-A3C2-842D58888A19}"/>
              </a:ext>
            </a:extLst>
          </p:cNvPr>
          <p:cNvSpPr txBox="1"/>
          <p:nvPr/>
        </p:nvSpPr>
        <p:spPr>
          <a:xfrm>
            <a:off x="5868144" y="4531736"/>
            <a:ext cx="3033424" cy="520720"/>
          </a:xfrm>
          <a:prstGeom prst="rect">
            <a:avLst/>
          </a:prstGeom>
          <a:noFill/>
          <a:ln w="50800">
            <a:solidFill>
              <a:schemeClr val="accent4">
                <a:lumMod val="20000"/>
                <a:lumOff val="80000"/>
                <a:alpha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Seguimiento</a:t>
            </a:r>
            <a:r>
              <a:rPr lang="es-E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clínico de </a:t>
            </a:r>
            <a:r>
              <a:rPr lang="es-ES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pacientes</a:t>
            </a:r>
            <a:r>
              <a:rPr lang="es-E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s-E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sometidos a </a:t>
            </a:r>
            <a:r>
              <a:rPr lang="es-ES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TP</a:t>
            </a:r>
            <a:r>
              <a:rPr lang="es-ES" sz="1200" b="1" dirty="0">
                <a:effectLst/>
              </a:rPr>
              <a:t> </a:t>
            </a:r>
            <a:endParaRPr lang="en-US" sz="1200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F3E272E-3438-F87E-7C69-E27548606C8F}"/>
              </a:ext>
            </a:extLst>
          </p:cNvPr>
          <p:cNvSpPr txBox="1"/>
          <p:nvPr/>
        </p:nvSpPr>
        <p:spPr>
          <a:xfrm>
            <a:off x="250673" y="1513386"/>
            <a:ext cx="3746107" cy="600164"/>
          </a:xfrm>
          <a:prstGeom prst="rect">
            <a:avLst/>
          </a:prstGeom>
          <a:noFill/>
          <a:ln w="50800">
            <a:solidFill>
              <a:schemeClr val="accent4">
                <a:lumMod val="20000"/>
                <a:lumOff val="80000"/>
                <a:alpha val="2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altLang="es-ES" sz="1100" dirty="0">
                <a:ea typeface="Verdana" panose="020B0604030504040204" pitchFamily="34" charset="0"/>
              </a:rPr>
              <a:t>↓FG/año en población general = </a:t>
            </a:r>
            <a:r>
              <a:rPr lang="es-ES_tradnl" altLang="es-ES" sz="1100" dirty="0"/>
              <a:t>1 ml/min/1.73m2/año)</a:t>
            </a:r>
          </a:p>
          <a:p>
            <a:endParaRPr lang="es-ES" sz="1100" dirty="0"/>
          </a:p>
          <a:p>
            <a:pPr algn="ctr"/>
            <a:r>
              <a:rPr lang="es-ES" altLang="es-ES" sz="1100" b="1" dirty="0">
                <a:ea typeface="Verdana" panose="020B0604030504040204" pitchFamily="34" charset="0"/>
              </a:rPr>
              <a:t>↓FG/año = FG 1º analítica – FG 2º analítica / meses</a:t>
            </a:r>
            <a:endParaRPr lang="es-ES" sz="1100" b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E0B4117-6010-2D46-C394-501AB577D6F2}"/>
              </a:ext>
            </a:extLst>
          </p:cNvPr>
          <p:cNvSpPr txBox="1"/>
          <p:nvPr/>
        </p:nvSpPr>
        <p:spPr>
          <a:xfrm>
            <a:off x="250674" y="2603675"/>
            <a:ext cx="3743188" cy="2616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altLang="es-ES" sz="1100" b="1" dirty="0">
                <a:ea typeface="Verdana" panose="020B0604030504040204" pitchFamily="34" charset="0"/>
              </a:rPr>
              <a:t>↓FG/año en TP = </a:t>
            </a:r>
            <a:r>
              <a:rPr lang="es-ES_tradnl" altLang="es-ES" sz="1100" dirty="0"/>
              <a:t>6,35 ml/min/1.73m2/año </a:t>
            </a:r>
            <a:r>
              <a:rPr lang="es-ES_tradnl" altLang="es-ES" sz="900" dirty="0"/>
              <a:t>( IC 95% 3,75 – 8,95)</a:t>
            </a:r>
            <a:endParaRPr lang="es-ES" sz="900" dirty="0"/>
          </a:p>
        </p:txBody>
      </p: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7D3518B3-A298-02A2-F8B8-1ABB92910C3C}"/>
              </a:ext>
            </a:extLst>
          </p:cNvPr>
          <p:cNvCxnSpPr>
            <a:cxnSpLocks/>
          </p:cNvCxnSpPr>
          <p:nvPr/>
        </p:nvCxnSpPr>
        <p:spPr>
          <a:xfrm>
            <a:off x="2051720" y="2175488"/>
            <a:ext cx="0" cy="391965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n 36">
            <a:extLst>
              <a:ext uri="{FF2B5EF4-FFF2-40B4-BE49-F238E27FC236}">
                <a16:creationId xmlns:a16="http://schemas.microsoft.com/office/drawing/2014/main" id="{2DD54B1A-9819-EBE1-2CDA-6EBD69C7F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73" y="3084471"/>
            <a:ext cx="3743188" cy="479354"/>
          </a:xfrm>
          <a:prstGeom prst="rect">
            <a:avLst/>
          </a:prstGeom>
        </p:spPr>
      </p:pic>
      <p:pic>
        <p:nvPicPr>
          <p:cNvPr id="2" name="Picture 4" descr="Características y funciones de los riñones">
            <a:extLst>
              <a:ext uri="{FF2B5EF4-FFF2-40B4-BE49-F238E27FC236}">
                <a16:creationId xmlns:a16="http://schemas.microsoft.com/office/drawing/2014/main" id="{41507433-878A-0268-A68D-6A9695FE9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424" y="4422762"/>
            <a:ext cx="568833" cy="60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stos son los hábitos diarios que dañan los pulmones">
            <a:extLst>
              <a:ext uri="{FF2B5EF4-FFF2-40B4-BE49-F238E27FC236}">
                <a16:creationId xmlns:a16="http://schemas.microsoft.com/office/drawing/2014/main" id="{21BF63EB-D1F2-A49F-4EE5-7A396944B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321" y="4311049"/>
            <a:ext cx="770018" cy="51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7">
            <a:extLst>
              <a:ext uri="{FF2B5EF4-FFF2-40B4-BE49-F238E27FC236}">
                <a16:creationId xmlns:a16="http://schemas.microsoft.com/office/drawing/2014/main" id="{C97A6B07-B4BB-3C43-6E11-8EDCFF675B06}"/>
              </a:ext>
            </a:extLst>
          </p:cNvPr>
          <p:cNvSpPr/>
          <p:nvPr/>
        </p:nvSpPr>
        <p:spPr>
          <a:xfrm>
            <a:off x="6022256" y="4266497"/>
            <a:ext cx="2861135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032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_tradnl" sz="1200" b="1" dirty="0">
                <a:solidFill>
                  <a:srgbClr val="002060"/>
                </a:solidFill>
                <a:latin typeface="Calibri"/>
                <a:cs typeface="Calibri"/>
              </a:rPr>
              <a:t>DETERMINACIÓN VIRURIA BK</a:t>
            </a:r>
            <a:endParaRPr lang="es-ES_tradnl" sz="1200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C2A989-1D54-DD8F-A59B-FFB3E80063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4008" y="1074491"/>
            <a:ext cx="1870082" cy="121884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1E3B38-2D62-CDF5-ECA8-E837377FEC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5699" y="1046366"/>
            <a:ext cx="1808215" cy="130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4221</TotalTime>
  <Words>430</Words>
  <Application>Microsoft Macintosh PowerPoint</Application>
  <PresentationFormat>Presentación en pantalla (16:9)</PresentationFormat>
  <Paragraphs>123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Tahoma</vt:lpstr>
      <vt:lpstr>Times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cristina muñoz corroto</cp:lastModifiedBy>
  <cp:revision>10</cp:revision>
  <dcterms:created xsi:type="dcterms:W3CDTF">2024-02-05T13:08:18Z</dcterms:created>
  <dcterms:modified xsi:type="dcterms:W3CDTF">2024-02-26T17:33:00Z</dcterms:modified>
</cp:coreProperties>
</file>