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4B1C"/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n-US" sz="1600" b="1" i="0" u="none" strike="noStrike" kern="1200" cap="all" baseline="0">
                <a:solidFill>
                  <a:srgbClr val="1D4B1C"/>
                </a:solidFill>
                <a:latin typeface="+mn-lt"/>
                <a:ea typeface="+mn-ea"/>
                <a:cs typeface="+mn-cs"/>
              </a:defRPr>
            </a:pPr>
            <a:r>
              <a:rPr sz="1000">
                <a:solidFill>
                  <a:srgbClr val="1D4B1C"/>
                </a:solidFill>
              </a:rPr>
              <a:t>Categoría de Fibrosis Masiva</a:t>
            </a:r>
            <a:r>
              <a:rPr lang="es-ES" altLang="en-US" sz="1000">
                <a:solidFill>
                  <a:srgbClr val="1D4B1C"/>
                </a:solidFill>
              </a:rPr>
              <a:t> </a:t>
            </a:r>
            <a:r>
              <a:rPr sz="1000">
                <a:solidFill>
                  <a:srgbClr val="1D4B1C"/>
                </a:solidFill>
              </a:rPr>
              <a:t>Progresiva</a:t>
            </a:r>
            <a:r>
              <a:rPr lang="es-ES" altLang="en-US" sz="1000">
                <a:solidFill>
                  <a:srgbClr val="1D4B1C"/>
                </a:solidFill>
              </a:rPr>
              <a:t> </a:t>
            </a:r>
            <a:r>
              <a:rPr sz="1000">
                <a:solidFill>
                  <a:srgbClr val="1D4B1C"/>
                </a:solidFill>
              </a:rPr>
              <a:t>(ICOERD)</a:t>
            </a:r>
            <a:endParaRPr sz="1000">
              <a:solidFill>
                <a:srgbClr val="1D4B1C"/>
              </a:solidFill>
            </a:endParaRPr>
          </a:p>
        </c:rich>
      </c:tx>
      <c:layout>
        <c:manualLayout>
          <c:xMode val="edge"/>
          <c:yMode val="edge"/>
          <c:x val="0.108440829269499"/>
          <c:y val="0.0697523272871113"/>
        </c:manualLayout>
      </c:layout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effectLst/>
      </c:spPr>
    </c:floor>
    <c:sideWall>
      <c:thickness val="0"/>
      <c:spPr>
        <a:noFill/>
        <a:effectLst/>
      </c:spPr>
    </c:sideWall>
    <c:backWall>
      <c:thickness val="0"/>
      <c:spPr>
        <a:noFill/>
        <a:effectLst/>
      </c:spPr>
    </c:backWall>
    <c:plotArea>
      <c:layout>
        <c:manualLayout>
          <c:layoutTarget val="inner"/>
          <c:xMode val="edge"/>
          <c:yMode val="edge"/>
          <c:x val="0.204440497335702"/>
          <c:y val="0.232925952552121"/>
          <c:w val="0.624511545293073"/>
          <c:h val="0.672897196261682"/>
        </c:manualLayout>
      </c:layout>
      <c:pie3DChart>
        <c:varyColors val="1"/>
        <c:ser>
          <c:idx val="0"/>
          <c:order val="0"/>
          <c:tx>
            <c:strRef>
              <c:f>[Book1]Sheet1!$B$1</c:f>
              <c:strCache>
                <c:ptCount val="1"/>
                <c:pt idx="0">
                  <c:v>Pacientes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contourW="9525"/>
          </c:spPr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0.0063943161634103"/>
                  <c:y val="-0.00862688713156003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n-US" sz="1000" b="1" i="0" u="none" strike="noStrike" kern="1200" spc="0" baseline="0">
                      <a:solidFill>
                        <a:srgbClr val="1D4B1C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n-US" sz="1000" b="1" i="0" u="none" strike="noStrike" kern="1200" spc="0" baseline="0">
                      <a:solidFill>
                        <a:srgbClr val="1D4B1C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0" vertOverflow="ellipsis" vert="horz" wrap="square" lIns="38100" tIns="19050" rIns="38100" bIns="19050" anchor="ctr" anchorCtr="1"/>
                <a:lstStyle/>
                <a:p>
                  <a:pPr>
                    <a:defRPr lang="en-US" sz="1000" b="1" i="0" u="none" strike="noStrike" kern="1200" spc="0" baseline="0">
                      <a:solidFill>
                        <a:srgbClr val="1D4B1C"/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1" i="0" u="none" strike="noStrike" kern="1200" spc="0" baseline="0">
                    <a:solidFill>
                      <a:srgbClr val="1D4B1C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[Book1]Sheet1!$A$2:$A$4</c:f>
              <c:strCache>
                <c:ptCount val="3"/>
                <c:pt idx="0">
                  <c:v>A</c:v>
                </c:pt>
                <c:pt idx="1">
                  <c:v>B</c:v>
                </c:pt>
                <c:pt idx="2">
                  <c:v>C</c:v>
                </c:pt>
              </c:strCache>
            </c:strRef>
          </c:cat>
          <c:val>
            <c:numRef>
              <c:f>[Book1]Sheet1!$B$2:$B$4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3">
        <a:lumMod val="20000"/>
        <a:lumOff val="80000"/>
      </a:schemeClr>
    </a:solidFill>
    <a:ln w="28575" cmpd="dbl">
      <a:solidFill>
        <a:srgbClr val="1D4B1C"/>
      </a:solidFill>
      <a:prstDash val="solid"/>
    </a:ln>
    <a:effectLst/>
  </c:spPr>
  <c:txPr>
    <a:bodyPr/>
    <a:lstStyle/>
    <a:p>
      <a:pPr>
        <a:defRPr lang="en-US">
          <a:solidFill>
            <a:srgbClr val="1D4B1C"/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en-US" sz="1200" b="1" i="0" u="none" strike="noStrike" kern="1200" spc="0" baseline="0">
                <a:solidFill>
                  <a:srgbClr val="1D4B1C"/>
                </a:solidFill>
                <a:latin typeface="+mn-lt"/>
                <a:ea typeface="+mn-ea"/>
                <a:cs typeface="+mn-cs"/>
              </a:defRPr>
            </a:pPr>
            <a:r>
              <a:rPr lang="es-ES" altLang="en-US" sz="1000" b="1">
                <a:solidFill>
                  <a:srgbClr val="1D4B1C"/>
                </a:solidFill>
              </a:rPr>
              <a:t>ADENOPATÍAS EXTRA-MEDIASTÍNICAS</a:t>
            </a:r>
            <a:endParaRPr lang="es-ES" altLang="en-US" sz="1000" b="1">
              <a:solidFill>
                <a:srgbClr val="1D4B1C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[Book1]Sheet1!$B$1</c:f>
              <c:strCache>
                <c:ptCount val="1"/>
                <c:pt idx="0">
                  <c:v>Nº pacientes</c:v>
                </c:pt>
              </c:strCache>
            </c:strRef>
          </c:tx>
          <c:spPr>
            <a:solidFill>
              <a:srgbClr val="13742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</c:dPt>
          <c:dLbls>
            <c:delete val="1"/>
          </c:dLbls>
          <c:cat>
            <c:strRef>
              <c:f>[Book1]Sheet1!$A$2:$A$4</c:f>
              <c:strCache>
                <c:ptCount val="3"/>
                <c:pt idx="0">
                  <c:v>Supraclaviculares</c:v>
                </c:pt>
                <c:pt idx="1">
                  <c:v>Torácicas inferiores </c:v>
                </c:pt>
                <c:pt idx="2">
                  <c:v>Abdominales </c:v>
                </c:pt>
              </c:strCache>
            </c:strRef>
          </c:cat>
          <c:val>
            <c:numRef>
              <c:f>[Book1]Sheet1!$B$2:$B$4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8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0"/>
        <c:axId val="652149996"/>
        <c:axId val="426143989"/>
      </c:barChart>
      <c:catAx>
        <c:axId val="6521499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rgbClr val="1D4B1C"/>
                </a:solidFill>
                <a:latin typeface="+mn-lt"/>
                <a:ea typeface="+mn-ea"/>
                <a:cs typeface="+mn-cs"/>
              </a:defRPr>
            </a:pPr>
          </a:p>
        </c:txPr>
        <c:crossAx val="426143989"/>
        <c:crosses val="autoZero"/>
        <c:auto val="1"/>
        <c:lblAlgn val="ctr"/>
        <c:lblOffset val="100"/>
        <c:noMultiLvlLbl val="0"/>
      </c:catAx>
      <c:valAx>
        <c:axId val="42614398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en-US" sz="900" b="1" i="0" u="none" strike="noStrike" kern="1200" baseline="0">
                <a:solidFill>
                  <a:srgbClr val="1D4B1C"/>
                </a:solidFill>
                <a:latin typeface="+mn-lt"/>
                <a:ea typeface="+mn-ea"/>
                <a:cs typeface="+mn-cs"/>
              </a:defRPr>
            </a:pPr>
          </a:p>
        </c:txPr>
        <c:crossAx val="6521499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3">
        <a:lumMod val="20000"/>
        <a:lumOff val="80000"/>
      </a:schemeClr>
    </a:solidFill>
    <a:ln w="28575" cap="flat" cmpd="dbl" algn="ctr">
      <a:solidFill>
        <a:srgbClr val="1D4B1C"/>
      </a:solidFill>
      <a:prstDash val="solid"/>
      <a:round/>
    </a:ln>
    <a:effectLst/>
  </c:spPr>
  <c:txPr>
    <a:bodyPr/>
    <a:lstStyle/>
    <a:p>
      <a:pPr>
        <a:defRPr lang="en-US" b="1">
          <a:solidFill>
            <a:srgbClr val="1D4B1C"/>
          </a:solidFill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7"/>
          <p:cNvSpPr txBox="1"/>
          <p:nvPr/>
        </p:nvSpPr>
        <p:spPr>
          <a:xfrm>
            <a:off x="1161415" y="622935"/>
            <a:ext cx="6821805" cy="8877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1D4B1C"/>
            </a:solidFill>
          </a:ln>
        </p:spPr>
        <p:txBody>
          <a:bodyPr wrap="square" rtlCol="0" anchor="t">
            <a:spAutoFit/>
          </a:bodyPr>
          <a:p>
            <a:pPr algn="ctr">
              <a:lnSpc>
                <a:spcPct val="120000"/>
              </a:lnSpc>
            </a:pPr>
            <a:r>
              <a:rPr 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SILICOSIS COMPLICADA POR AGLOMERADOS DE SÍLICE: </a:t>
            </a:r>
            <a:endParaRPr 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PET/TC CON</a:t>
            </a: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18F-FDG E ÍNDICES INFLAMATORIOS SISTÉMICOS.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just">
              <a:lnSpc>
                <a:spcPct val="50000"/>
              </a:lnSpc>
            </a:pPr>
            <a:endParaRPr lang="es-ES" altLang="en-US" sz="1000" b="1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algn="ctr">
              <a:lnSpc>
                <a:spcPct val="100000"/>
              </a:lnSpc>
            </a:pPr>
            <a:r>
              <a:rPr lang="en-US" sz="9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Sofía Gutiérrez Hernández,</a:t>
            </a:r>
            <a:r>
              <a:rPr lang="es-ES" altLang="en-US" sz="9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Antonio León Jiménez, Julio Rodríguez-Rubio Corona, María Luisa Piñero Fernández-Reyes, Gema Jiménez Gómez, Antonio Hidalgo Molina, Antonio Campos Caro</a:t>
            </a:r>
            <a:endParaRPr lang="es-ES" altLang="en-US" sz="9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504190" y="1635760"/>
            <a:ext cx="8135620" cy="1014730"/>
          </a:xfrm>
          <a:prstGeom prst="rect">
            <a:avLst/>
          </a:prstGeom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algn="just">
              <a:lnSpc>
                <a:spcPct val="100000"/>
              </a:lnSpc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0000"/>
              </a:lnSpc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Se incluyeron 17 pacientes con silicosis complicada. Todos ellos habían trabajado durante al menos 5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años terminando e instalando encimeras de aglomerado de sílice. En el momento del estudio, la exposición había cesado durante al menos 7 años. Se recogieron datos clínicos, resultados de pruebas de PET/CT, pruebas de función respiratoria y muestras de sangre (ClinicalTrials.gov:NCT05118256).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683895" y="2775585"/>
            <a:ext cx="3856990" cy="8299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La edad media de los pacientes fue de 44±5,4.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just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Todos ellos eran varones. 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just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La media de años de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exposición fue de 10,94±3,2.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Chart 5"/>
          <p:cNvGraphicFramePr/>
          <p:nvPr/>
        </p:nvGraphicFramePr>
        <p:xfrm>
          <a:off x="683895" y="3730625"/>
          <a:ext cx="3832860" cy="128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" name="Chart 2"/>
          <p:cNvGraphicFramePr/>
          <p:nvPr/>
        </p:nvGraphicFramePr>
        <p:xfrm>
          <a:off x="4942840" y="2775585"/>
          <a:ext cx="3478530" cy="2239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539115" y="4083685"/>
            <a:ext cx="7961630" cy="829945"/>
          </a:xfrm>
          <a:prstGeom prst="rect">
            <a:avLst/>
          </a:prstGeom>
          <a:noFill/>
          <a:ln>
            <a:solidFill>
              <a:srgbClr val="1D4B1C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3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>
              <a:lnSpc>
                <a:spcPct val="100000"/>
              </a:lnSpc>
            </a:pPr>
            <a:r>
              <a:rPr lang="es-ES" altLang="en-US" sz="1200" b="1">
                <a:solidFill>
                  <a:srgbClr val="1D4B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altLang="en-US" sz="1200" b="1">
              <a:solidFill>
                <a:srgbClr val="1D4B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La actividad metabólica de las lesiones pulmonares y de las linfadenopatías es alta incluso años después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d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el cese de la exposición. Las linfadenopatías no se limitan a la cavidad torácica. La correlación entre la actividad metabólica y los índices inflamatorios sistémicos constituyen una nueva vía de investigación.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539750" y="627380"/>
            <a:ext cx="7960995" cy="156845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1D4B1C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El SUVmax promedio de las principales lesiones pulmonares fue de 6,32±3,04. 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El análisis de correlación de Spearman entre el SUVmáx promedio de pulmón y el LMR (linfocitos/monocitos ratio) fue de -0,506 (p=0,038);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Y el SIRI (Índice de respuesta inflamatoria sistémica) fue de 0,559 (p=0,02). 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  <a:sym typeface="+mn-ea"/>
            </a:endParaRPr>
          </a:p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Todos los pacientes presentaban adenopatías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 </a:t>
            </a: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mediastínicas con alta actividad metabólica.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El SUVmáx medio de las adenopatías fue de 6,21±1,56. 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La correlación entre el SUVmáx promedio de las adenopatías y el LMR fue de -0,482 (p=0,05);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l">
              <a:lnSpc>
                <a:spcPct val="100000"/>
              </a:lnSpc>
              <a:buClr>
                <a:srgbClr val="1D4B1C"/>
              </a:buClr>
              <a:buFont typeface="Arial" panose="020B0604020202020204" pitchFamily="34" charset="0"/>
              <a:buChar char="•"/>
            </a:pPr>
            <a:r>
              <a:rPr lang="es-ES" altLang="en-US" sz="1200">
                <a:latin typeface="Arial" panose="020B0604020202020204" pitchFamily="34" charset="0"/>
                <a:cs typeface="Arial" panose="020B0604020202020204" pitchFamily="34" charset="0"/>
              </a:rPr>
              <a:t>Y el AISI (Índice Agregado de Inflamación Sistémica) fue de 0,498 (p=0,042).</a:t>
            </a:r>
            <a:endParaRPr lang="es-ES" alt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rcRect l="4071" t="6167" r="5143" b="13832"/>
          <a:stretch>
            <a:fillRect/>
          </a:stretch>
        </p:blipFill>
        <p:spPr>
          <a:xfrm>
            <a:off x="467360" y="2281555"/>
            <a:ext cx="2639060" cy="166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2"/>
          <a:srcRect l="5364" t="5381" r="5726" b="2811"/>
          <a:stretch>
            <a:fillRect/>
          </a:stretch>
        </p:blipFill>
        <p:spPr>
          <a:xfrm>
            <a:off x="3239770" y="2283460"/>
            <a:ext cx="2639060" cy="1652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1"/>
          <p:cNvPicPr>
            <a:picLocks noChangeAspect="1"/>
          </p:cNvPicPr>
          <p:nvPr/>
        </p:nvPicPr>
        <p:blipFill>
          <a:blip r:embed="rId3"/>
          <a:srcRect t="12214" b="14654"/>
          <a:stretch>
            <a:fillRect/>
          </a:stretch>
        </p:blipFill>
        <p:spPr>
          <a:xfrm>
            <a:off x="6012180" y="2285365"/>
            <a:ext cx="2639060" cy="16598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1746</Words>
  <Application>WPS Presentation</Application>
  <PresentationFormat>Presentación en pantalla (16:9)</PresentationFormat>
  <Paragraphs>24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SimSun</vt:lpstr>
      <vt:lpstr>Wingdings</vt:lpstr>
      <vt:lpstr>Calibri</vt:lpstr>
      <vt:lpstr>Microsoft YaHei</vt:lpstr>
      <vt:lpstr>Arial Unicode MS</vt:lpstr>
      <vt:lpstr>Tema de Office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sofia</cp:lastModifiedBy>
  <cp:revision>28</cp:revision>
  <dcterms:created xsi:type="dcterms:W3CDTF">2024-02-05T13:08:00Z</dcterms:created>
  <dcterms:modified xsi:type="dcterms:W3CDTF">2024-02-28T12:21:23Z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9A98B61B121B40ECBE19F19E1AD077CB</vt:lpwstr>
  </property>
  <property fmtid="{D5CDD505-2E9C-101B-9397-08002B2CF9AE}" pid="3" name="KSOProductBuildVer">
    <vt:lpwstr>1033-11.2.0.11225</vt:lpwstr>
  </property>
</Properties>
</file>