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FC9"/>
    <a:srgbClr val="FDE8DB"/>
    <a:srgbClr val="F8DFF9"/>
    <a:srgbClr val="EFB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6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Tabaquismo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Fumadores</c:v>
                </c:pt>
                <c:pt idx="1">
                  <c:v>Pasivos</c:v>
                </c:pt>
                <c:pt idx="2">
                  <c:v>Exfumador</c:v>
                </c:pt>
                <c:pt idx="3">
                  <c:v>Nunca fumadores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55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5-4FD5-83F8-FF30F49C3D8D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50064944"/>
        <c:axId val="334934504"/>
      </c:barChart>
      <c:catAx>
        <c:axId val="5500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34934504"/>
        <c:crosses val="autoZero"/>
        <c:auto val="1"/>
        <c:lblAlgn val="ctr"/>
        <c:lblOffset val="100"/>
        <c:noMultiLvlLbl val="0"/>
      </c:catAx>
      <c:valAx>
        <c:axId val="33493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006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Diagnóstico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FPI</c:v>
                </c:pt>
                <c:pt idx="1">
                  <c:v>FPI familiar</c:v>
                </c:pt>
                <c:pt idx="2">
                  <c:v>FPP</c:v>
                </c:pt>
                <c:pt idx="3">
                  <c:v>Otros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48</c:v>
                </c:pt>
                <c:pt idx="1">
                  <c:v>7</c:v>
                </c:pt>
                <c:pt idx="2">
                  <c:v>24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B-41E9-8179-199934B1B4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8942480"/>
        <c:axId val="548942840"/>
      </c:barChart>
      <c:catAx>
        <c:axId val="54894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8942840"/>
        <c:crosses val="autoZero"/>
        <c:auto val="1"/>
        <c:lblAlgn val="ctr"/>
        <c:lblOffset val="100"/>
        <c:noMultiLvlLbl val="0"/>
      </c:catAx>
      <c:valAx>
        <c:axId val="54894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894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Comorbilidades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ERGE</c:v>
                </c:pt>
                <c:pt idx="1">
                  <c:v>AOS</c:v>
                </c:pt>
                <c:pt idx="2">
                  <c:v>Ca pulmón</c:v>
                </c:pt>
                <c:pt idx="3">
                  <c:v>ECV</c:v>
                </c:pt>
                <c:pt idx="4">
                  <c:v>HTP</c:v>
                </c:pt>
                <c:pt idx="5">
                  <c:v>Enfisema</c:v>
                </c:pt>
                <c:pt idx="6">
                  <c:v>Sin comorbilidades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17</c:v>
                </c:pt>
                <c:pt idx="1">
                  <c:v>6</c:v>
                </c:pt>
                <c:pt idx="2">
                  <c:v>1</c:v>
                </c:pt>
                <c:pt idx="3">
                  <c:v>12</c:v>
                </c:pt>
                <c:pt idx="4">
                  <c:v>5</c:v>
                </c:pt>
                <c:pt idx="5">
                  <c:v>8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B1-4D8B-BB59-68EB53E74F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86817256"/>
        <c:axId val="686817616"/>
      </c:barChart>
      <c:catAx>
        <c:axId val="68681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86817616"/>
        <c:crosses val="autoZero"/>
        <c:auto val="1"/>
        <c:lblAlgn val="ctr"/>
        <c:lblOffset val="100"/>
        <c:noMultiLvlLbl val="0"/>
      </c:catAx>
      <c:valAx>
        <c:axId val="68681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86817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Antifibróticos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Pirfenidona</c:v>
                </c:pt>
                <c:pt idx="1">
                  <c:v>Nintedanib</c:v>
                </c:pt>
                <c:pt idx="2">
                  <c:v>Sin tto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39</c:v>
                </c:pt>
                <c:pt idx="1">
                  <c:v>34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6-40BC-88FF-C5985436CD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61509120"/>
        <c:axId val="661510560"/>
      </c:barChart>
      <c:catAx>
        <c:axId val="66150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61510560"/>
        <c:crosses val="autoZero"/>
        <c:auto val="1"/>
        <c:lblAlgn val="ctr"/>
        <c:lblOffset val="100"/>
        <c:noMultiLvlLbl val="0"/>
      </c:catAx>
      <c:valAx>
        <c:axId val="66151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61509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27534"/>
            <a:ext cx="7772400" cy="1008112"/>
          </a:xfrm>
        </p:spPr>
        <p:txBody>
          <a:bodyPr>
            <a:normAutofit fontScale="9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s-ES" sz="2000" kern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CARACTERIZACIÓN CLÍNICA DE PACIENTES CON EPID FIBROSANTE EN CONSULTA MONOGRÁFICA DEL HOSPITAL DE CÁCERES.</a:t>
            </a:r>
            <a:br>
              <a:rPr lang="es-ES" sz="1800" kern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Amanda Paula Arenas Polo</a:t>
            </a:r>
            <a:r>
              <a:rPr lang="es-ES" sz="11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Marta Cebrián Romero</a:t>
            </a:r>
            <a:r>
              <a:rPr lang="es-ES" sz="11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Rocío Rodríguez </a:t>
            </a:r>
            <a:r>
              <a:rPr lang="es-ES" sz="1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Villamor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1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Marina Sanz Flores </a:t>
            </a:r>
            <a:r>
              <a:rPr lang="es-ES" sz="11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1 , 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Berman Barragán Pérez </a:t>
            </a:r>
            <a:r>
              <a:rPr lang="es-ES" sz="11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Jaime Corral Peñafiel</a:t>
            </a:r>
            <a:r>
              <a:rPr lang="es-ES" sz="11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100" kern="15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Complejo Hospitalario Universitario de Cáceres, Cáceres, España</a:t>
            </a:r>
            <a:br>
              <a:rPr lang="es-ES" sz="1100" kern="150" dirty="0">
                <a:effectLst/>
                <a:latin typeface="Liberation Serif"/>
                <a:ea typeface="NSimSun" panose="02010609030101010101" pitchFamily="49" charset="-122"/>
                <a:cs typeface="Arial" panose="020B0604020202020204" pitchFamily="34" charset="0"/>
              </a:rPr>
            </a:br>
            <a:endParaRPr lang="es-ES" sz="11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779662"/>
            <a:ext cx="8496944" cy="3024336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08DF07-5A1D-629D-4EAD-0D1A17623549}"/>
              </a:ext>
            </a:extLst>
          </p:cNvPr>
          <p:cNvSpPr txBox="1"/>
          <p:nvPr/>
        </p:nvSpPr>
        <p:spPr>
          <a:xfrm>
            <a:off x="248190" y="1554144"/>
            <a:ext cx="8496944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  <a:p>
            <a:pPr algn="just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restrospectivo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pacientes con diagnóstico de FPI y FPP de enero-junio de 2022.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D2E485-3F5F-D853-A9F6-A73E363D4D3A}"/>
              </a:ext>
            </a:extLst>
          </p:cNvPr>
          <p:cNvSpPr txBox="1"/>
          <p:nvPr/>
        </p:nvSpPr>
        <p:spPr>
          <a:xfrm>
            <a:off x="248190" y="2713823"/>
            <a:ext cx="8496943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pPr lvl="1" algn="just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 83. Media de edad 73 años. 27 mujeres y 56 hombres.</a:t>
            </a:r>
          </a:p>
          <a:p>
            <a:pPr lvl="1" algn="just"/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ctr"/>
            <a:endParaRPr lang="es-ES" sz="20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601FBF2C-8A5C-D191-4F04-867F32AF37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353573"/>
              </p:ext>
            </p:extLst>
          </p:nvPr>
        </p:nvGraphicFramePr>
        <p:xfrm>
          <a:off x="301047" y="3344972"/>
          <a:ext cx="3031232" cy="168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AD1AD12-1818-1CB6-C947-EBF0300009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1245262"/>
              </p:ext>
            </p:extLst>
          </p:nvPr>
        </p:nvGraphicFramePr>
        <p:xfrm>
          <a:off x="3427590" y="3287807"/>
          <a:ext cx="2551934" cy="157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4398457C-4782-6843-B3EA-427DC408E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907394"/>
              </p:ext>
            </p:extLst>
          </p:nvPr>
        </p:nvGraphicFramePr>
        <p:xfrm>
          <a:off x="6017791" y="3264573"/>
          <a:ext cx="2743200" cy="1757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051D2DE-BA05-177E-BB12-843D98BD49C7}"/>
              </a:ext>
            </a:extLst>
          </p:cNvPr>
          <p:cNvCxnSpPr/>
          <p:nvPr/>
        </p:nvCxnSpPr>
        <p:spPr>
          <a:xfrm>
            <a:off x="3332279" y="3435846"/>
            <a:ext cx="0" cy="142984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90751B52-9BBB-083C-8140-983B3339AC65}"/>
              </a:ext>
            </a:extLst>
          </p:cNvPr>
          <p:cNvCxnSpPr/>
          <p:nvPr/>
        </p:nvCxnSpPr>
        <p:spPr>
          <a:xfrm>
            <a:off x="6017791" y="3435846"/>
            <a:ext cx="0" cy="1429848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7A732BB-F3F1-4B8C-3317-C9E305641608}"/>
              </a:ext>
            </a:extLst>
          </p:cNvPr>
          <p:cNvSpPr txBox="1"/>
          <p:nvPr/>
        </p:nvSpPr>
        <p:spPr>
          <a:xfrm>
            <a:off x="323528" y="843558"/>
            <a:ext cx="8496943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  <a:p>
            <a:pPr lvl="1" algn="ctr"/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43300" lvl="7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Dentro de las FPP, la AR fue la 			enfermedad más frecuente 33%.</a:t>
            </a:r>
          </a:p>
          <a:p>
            <a:pPr marL="3543300" lvl="7" indent="-342900" algn="just">
              <a:buFont typeface="Wingdings" panose="05000000000000000000" pitchFamily="2" charset="2"/>
              <a:buChar char="Ø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el 15% cambio de </a:t>
            </a:r>
            <a:r>
              <a:rPr lang="es-E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tto</a:t>
            </a: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el 58.3% en		FPI.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08CD99B-7BC6-6AE4-3E8B-E0A48157E876}"/>
              </a:ext>
            </a:extLst>
          </p:cNvPr>
          <p:cNvSpPr txBox="1"/>
          <p:nvPr/>
        </p:nvSpPr>
        <p:spPr>
          <a:xfrm>
            <a:off x="323529" y="3003798"/>
            <a:ext cx="8496942" cy="1631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 algn="ctr"/>
            <a:r>
              <a:rPr lang="es-E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  <a:p>
            <a:pPr marL="914400" lvl="1" indent="-457200" algn="just">
              <a:buAutoNum type="arabicPeriod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diagnóstico más frecuente en FPP es la AR.</a:t>
            </a:r>
          </a:p>
          <a:p>
            <a:pPr marL="914400" lvl="1" indent="-457200" algn="just">
              <a:buAutoNum type="arabicPeriod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pacientes con FPP tienen peor función pulmonar (FVC &gt;80%) que los pacientes FPI al inicio de tratamiento.</a:t>
            </a:r>
          </a:p>
          <a:p>
            <a:pPr marL="914400" lvl="1" indent="-457200" algn="just">
              <a:buAutoNum type="arabicPeriod"/>
            </a:pP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comorbilidad más frecuente en ambos grupos es el ERGE</a:t>
            </a:r>
            <a:endParaRPr lang="es-ES" sz="20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BECDC18-A749-5EF6-06DA-EA99E4DE4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4248890"/>
              </p:ext>
            </p:extLst>
          </p:nvPr>
        </p:nvGraphicFramePr>
        <p:xfrm>
          <a:off x="539552" y="1069521"/>
          <a:ext cx="2671192" cy="16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170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Liberation Serif</vt:lpstr>
      <vt:lpstr>Tahoma</vt:lpstr>
      <vt:lpstr>Wingdings</vt:lpstr>
      <vt:lpstr>Tema de Office</vt:lpstr>
      <vt:lpstr>CARACTERIZACIÓN CLÍNICA DE PACIENTES CON EPID FIBROSANTE EN CONSULTA MONOGRÁFICA DEL HOSPITAL DE CÁCERES. Amanda Paula Arenas Polo1, Marta Cebrián Romero1, Rocío Rodríguez Villamor 1 , Marina Sanz Flores 1 , Berman Barragán Pérez 1, Jaime Corral Peñafiel1. Complejo Hospitalario Universitario de Cáceres, Cáceres, España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amanda arenas</cp:lastModifiedBy>
  <cp:revision>10</cp:revision>
  <dcterms:created xsi:type="dcterms:W3CDTF">2024-02-05T13:08:18Z</dcterms:created>
  <dcterms:modified xsi:type="dcterms:W3CDTF">2024-02-26T15:31:11Z</dcterms:modified>
</cp:coreProperties>
</file>