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F86F8C-EF98-497A-B05F-D655CBFA80EC}" v="268" dt="2024-02-17T18:11:16.419"/>
    <p1510:client id="{B04244D2-BBC3-4150-8F0F-0CC42FF80465}" v="4" dt="2024-02-17T19:30:30.270"/>
    <p1510:client id="{E3556C0F-9342-4161-9C47-F6B33A68B10D}" v="4" dt="2024-02-19T15:37:19.90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432" y="2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5333"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9"/>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2" y="273049"/>
            <a:ext cx="4011084" cy="1162051"/>
          </a:xfrm>
        </p:spPr>
        <p:txBody>
          <a:bodyPr anchor="b"/>
          <a:lstStyle>
            <a:lvl1pPr algn="l">
              <a:defRPr sz="2667" b="1"/>
            </a:lvl1pPr>
          </a:lstStyle>
          <a:p>
            <a:r>
              <a:rPr lang="es-ES"/>
              <a:t>Haga clic para modificar el estilo de título del patrón</a:t>
            </a:r>
          </a:p>
        </p:txBody>
      </p:sp>
      <p:sp>
        <p:nvSpPr>
          <p:cNvPr id="3" name="2 Marcador de contenido"/>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9"/>
          </a:xfrm>
        </p:spPr>
        <p:txBody>
          <a:bodyPr anchor="b"/>
          <a:lstStyle>
            <a:lvl1pPr algn="l">
              <a:defRPr sz="2667"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s-ES"/>
          </a:p>
        </p:txBody>
      </p:sp>
      <p:sp>
        <p:nvSpPr>
          <p:cNvPr id="4" name="3 Marcador de texto"/>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06375"/>
            <a:ext cx="2743200" cy="4387851"/>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06375"/>
            <a:ext cx="8026400" cy="438785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3797998-9048-4197-8B94-06E5B01BB0B8}" type="datetimeFigureOut">
              <a:rPr lang="es-ES" smtClean="0"/>
              <a:t>20/02/2024</a:t>
            </a:fld>
            <a:endParaRPr lang="es-ES"/>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0A5394F-CA10-71CA-3C32-09DCD45B5992}"/>
              </a:ext>
            </a:extLst>
          </p:cNvPr>
          <p:cNvSpPr/>
          <p:nvPr/>
        </p:nvSpPr>
        <p:spPr>
          <a:xfrm>
            <a:off x="2660748" y="230662"/>
            <a:ext cx="8223849" cy="1193320"/>
          </a:xfrm>
          <a:prstGeom prst="rect">
            <a:avLst/>
          </a:prstGeom>
          <a:solidFill>
            <a:schemeClr val="accent3">
              <a:lumMod val="40000"/>
              <a:lumOff val="6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tx1"/>
                </a:solidFill>
                <a:latin typeface="Tahoma"/>
                <a:ea typeface="Tahoma"/>
                <a:cs typeface="Calibri"/>
              </a:rPr>
              <a:t>FACTORES DE RIESGO RELACIONADOS CON LA DEMORA DIAGNÓSTICA EN PACIENTES CON ENFERMEDADES INTRESTICIALES DIFUSAS</a:t>
            </a:r>
            <a:endParaRPr lang="es-ES" sz="2400" b="1" dirty="0">
              <a:solidFill>
                <a:schemeClr val="tx1"/>
              </a:solidFill>
              <a:latin typeface="Tahoma"/>
              <a:ea typeface="Tahoma"/>
              <a:cs typeface="Tahoma"/>
            </a:endParaRPr>
          </a:p>
        </p:txBody>
      </p:sp>
      <p:sp>
        <p:nvSpPr>
          <p:cNvPr id="24" name="CuadroTexto 23">
            <a:extLst>
              <a:ext uri="{FF2B5EF4-FFF2-40B4-BE49-F238E27FC236}">
                <a16:creationId xmlns:a16="http://schemas.microsoft.com/office/drawing/2014/main" id="{CB778C66-C41E-A3DF-9FE8-5DDF136A3097}"/>
              </a:ext>
            </a:extLst>
          </p:cNvPr>
          <p:cNvSpPr txBox="1"/>
          <p:nvPr/>
        </p:nvSpPr>
        <p:spPr>
          <a:xfrm>
            <a:off x="1259459" y="1518249"/>
            <a:ext cx="1078014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latin typeface="Tahoma"/>
                <a:ea typeface="Tahoma"/>
                <a:cs typeface="Tahoma"/>
              </a:rPr>
              <a:t>Jacinto Hernández Borge, Julia López Rodríguez, Lourdes Galán Ledesma, Rocío Morante Espada, José Antonio Márquez Alba, Elvira Sánchez Calle, Pilar Iñigo Naranjo, Nuria Matallana Encinas, José Antonio Gutiérrez Lara, María Teresa Gómez Vizcaino, Lourdes </a:t>
            </a:r>
            <a:r>
              <a:rPr lang="en-US" sz="1200" dirty="0" err="1">
                <a:latin typeface="Tahoma"/>
                <a:ea typeface="Tahoma"/>
                <a:cs typeface="Tahoma"/>
              </a:rPr>
              <a:t>Cañón</a:t>
            </a:r>
            <a:r>
              <a:rPr lang="en-US" sz="1200" dirty="0">
                <a:latin typeface="Tahoma"/>
                <a:ea typeface="Tahoma"/>
                <a:cs typeface="Tahoma"/>
              </a:rPr>
              <a:t> Barroso, Santiago Hernández Gómez, Ana </a:t>
            </a:r>
            <a:r>
              <a:rPr lang="en-US" sz="1200" dirty="0" err="1">
                <a:latin typeface="Tahoma"/>
                <a:ea typeface="Tahoma"/>
                <a:cs typeface="Tahoma"/>
              </a:rPr>
              <a:t>Castañar</a:t>
            </a:r>
            <a:r>
              <a:rPr lang="en-US" sz="1200" dirty="0">
                <a:latin typeface="Tahoma"/>
                <a:ea typeface="Tahoma"/>
                <a:cs typeface="Tahoma"/>
              </a:rPr>
              <a:t> </a:t>
            </a:r>
            <a:r>
              <a:rPr lang="en-US" sz="1200" dirty="0" err="1">
                <a:latin typeface="Tahoma"/>
                <a:ea typeface="Tahoma"/>
                <a:cs typeface="Tahoma"/>
              </a:rPr>
              <a:t>Jóver</a:t>
            </a:r>
            <a:r>
              <a:rPr lang="en-US" sz="1200" dirty="0">
                <a:latin typeface="Tahoma"/>
                <a:ea typeface="Tahoma"/>
                <a:cs typeface="Tahoma"/>
              </a:rPr>
              <a:t>, Amparo Sanz Cabrera​ </a:t>
            </a:r>
            <a:endParaRPr lang="es-ES" sz="1200" dirty="0">
              <a:latin typeface="Tahoma"/>
              <a:ea typeface="Tahoma"/>
              <a:cs typeface="Tahoma"/>
            </a:endParaRPr>
          </a:p>
          <a:p>
            <a:pPr algn="ctr"/>
            <a:r>
              <a:rPr lang="en-US" sz="1200" dirty="0" err="1">
                <a:latin typeface="Tahoma"/>
                <a:ea typeface="Tahoma"/>
                <a:cs typeface="Tahoma"/>
              </a:rPr>
              <a:t>Servicio</a:t>
            </a:r>
            <a:r>
              <a:rPr lang="en-US" sz="1200" dirty="0">
                <a:latin typeface="Tahoma"/>
                <a:ea typeface="Tahoma"/>
                <a:cs typeface="Tahoma"/>
              </a:rPr>
              <a:t> de </a:t>
            </a:r>
            <a:r>
              <a:rPr lang="en-US" sz="1200" dirty="0" err="1">
                <a:latin typeface="Tahoma"/>
                <a:ea typeface="Tahoma"/>
                <a:cs typeface="Tahoma"/>
              </a:rPr>
              <a:t>Neumología</a:t>
            </a:r>
            <a:r>
              <a:rPr lang="en-US" sz="1200" dirty="0">
                <a:latin typeface="Tahoma"/>
                <a:ea typeface="Tahoma"/>
                <a:cs typeface="Tahoma"/>
              </a:rPr>
              <a:t>. Hospital Universitario de Badajoz​</a:t>
            </a:r>
            <a:endParaRPr lang="es-ES" sz="1200" dirty="0">
              <a:latin typeface="Tahoma"/>
              <a:ea typeface="Tahoma"/>
              <a:cs typeface="Tahoma"/>
            </a:endParaRPr>
          </a:p>
        </p:txBody>
      </p:sp>
      <p:sp>
        <p:nvSpPr>
          <p:cNvPr id="25" name="CuadroTexto 24">
            <a:extLst>
              <a:ext uri="{FF2B5EF4-FFF2-40B4-BE49-F238E27FC236}">
                <a16:creationId xmlns:a16="http://schemas.microsoft.com/office/drawing/2014/main" id="{B37A3CF0-96DC-ED05-1D15-7CE813F25871}"/>
              </a:ext>
            </a:extLst>
          </p:cNvPr>
          <p:cNvSpPr txBox="1"/>
          <p:nvPr/>
        </p:nvSpPr>
        <p:spPr>
          <a:xfrm>
            <a:off x="1910314" y="2664186"/>
            <a:ext cx="208503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000" dirty="0">
                <a:latin typeface="Tahoma"/>
                <a:ea typeface="Tahoma"/>
                <a:cs typeface="Calibri"/>
              </a:rPr>
              <a:t>INTRODUCCIÓN</a:t>
            </a:r>
            <a:endParaRPr lang="es-ES" sz="2000" dirty="0">
              <a:latin typeface="Calibri"/>
              <a:ea typeface="Tahoma"/>
              <a:cs typeface="Calibri"/>
            </a:endParaRPr>
          </a:p>
        </p:txBody>
      </p:sp>
      <p:sp>
        <p:nvSpPr>
          <p:cNvPr id="30" name="Rectángulo 29">
            <a:extLst>
              <a:ext uri="{FF2B5EF4-FFF2-40B4-BE49-F238E27FC236}">
                <a16:creationId xmlns:a16="http://schemas.microsoft.com/office/drawing/2014/main" id="{3E21B766-1E66-7E13-ADFC-AE1E1A766EB2}"/>
              </a:ext>
            </a:extLst>
          </p:cNvPr>
          <p:cNvSpPr/>
          <p:nvPr/>
        </p:nvSpPr>
        <p:spPr>
          <a:xfrm>
            <a:off x="191595" y="3149890"/>
            <a:ext cx="5707812" cy="1869058"/>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s-ES" sz="1400" dirty="0">
                <a:solidFill>
                  <a:schemeClr val="tx1"/>
                </a:solidFill>
                <a:latin typeface="Tahoma"/>
                <a:ea typeface="Tahoma"/>
                <a:cs typeface="Tahoma"/>
              </a:rPr>
              <a:t>Algunos trabajos han señalado importantes demoras diagnósticas en pacientes con enfermedades pulmonares intersticiales difusas (EPID), especialmente con fibrosis pulmonar idiopática (FPI). Las causas de las mismas no son bien conocidas, podrían afectar al inicio precoz del tratamiento y, por lo tanto, al curso de la enfermedad y su pronóstico. El objetivo de nuestro estudio ha sido conocer las demoras diagnósticas (DD) en </a:t>
            </a:r>
            <a:r>
              <a:rPr lang="es-ES" sz="1400">
                <a:solidFill>
                  <a:schemeClr val="tx1"/>
                </a:solidFill>
                <a:latin typeface="Tahoma"/>
                <a:ea typeface="Tahoma"/>
                <a:cs typeface="Tahoma"/>
              </a:rPr>
              <a:t>pacientes</a:t>
            </a:r>
            <a:r>
              <a:rPr lang="es-ES" sz="1400" dirty="0">
                <a:solidFill>
                  <a:schemeClr val="tx1"/>
                </a:solidFill>
                <a:latin typeface="Tahoma"/>
                <a:ea typeface="Tahoma"/>
                <a:cs typeface="Tahoma"/>
              </a:rPr>
              <a:t> con EPID y si hay factores específicos relacionados con las mismas. </a:t>
            </a:r>
            <a:endParaRPr lang="es-ES" sz="2000" dirty="0">
              <a:solidFill>
                <a:schemeClr val="tx1"/>
              </a:solidFill>
              <a:latin typeface="Tahoma"/>
              <a:ea typeface="Tahoma"/>
              <a:cs typeface="Tahoma"/>
            </a:endParaRPr>
          </a:p>
        </p:txBody>
      </p:sp>
      <p:sp>
        <p:nvSpPr>
          <p:cNvPr id="31" name="Rectángulo 30">
            <a:extLst>
              <a:ext uri="{FF2B5EF4-FFF2-40B4-BE49-F238E27FC236}">
                <a16:creationId xmlns:a16="http://schemas.microsoft.com/office/drawing/2014/main" id="{468B1889-5797-C861-C600-4D40E0F52E99}"/>
              </a:ext>
            </a:extLst>
          </p:cNvPr>
          <p:cNvSpPr/>
          <p:nvPr/>
        </p:nvSpPr>
        <p:spPr>
          <a:xfrm>
            <a:off x="6417928" y="3155204"/>
            <a:ext cx="5506528" cy="1811547"/>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400" dirty="0">
                <a:solidFill>
                  <a:schemeClr val="tx1"/>
                </a:solidFill>
                <a:latin typeface="Tahoma"/>
                <a:ea typeface="Tahoma"/>
                <a:cs typeface="Calibri"/>
              </a:rPr>
              <a:t>Partiendo de una cohorte de pacientes con diversas EPID provenientes de una consulta monográfica se establecieron las DD creando dos grupos en función de la media de demora global (consulta y diagnóstico). Se recogieron múltiples variables sociodemográficas, estudios realizados y diagnósticos definitivos. Se realizó un estudio comparativo (Chi-cuadrado, t-</a:t>
            </a:r>
            <a:r>
              <a:rPr lang="es-ES" sz="1400" dirty="0" err="1">
                <a:solidFill>
                  <a:schemeClr val="tx1"/>
                </a:solidFill>
                <a:latin typeface="Tahoma"/>
                <a:ea typeface="Tahoma"/>
                <a:cs typeface="Calibri"/>
              </a:rPr>
              <a:t>Student</a:t>
            </a:r>
            <a:r>
              <a:rPr lang="es-ES" sz="1400" dirty="0">
                <a:solidFill>
                  <a:schemeClr val="tx1"/>
                </a:solidFill>
                <a:latin typeface="Tahoma"/>
                <a:ea typeface="Tahoma"/>
                <a:cs typeface="Calibri"/>
              </a:rPr>
              <a:t>) y de supervivencia (Kaplan-Meier) en función de dichas demoras. </a:t>
            </a:r>
            <a:endParaRPr lang="es-ES" sz="1400" dirty="0">
              <a:solidFill>
                <a:schemeClr val="tx1"/>
              </a:solidFill>
              <a:latin typeface="Tahoma"/>
              <a:ea typeface="Tahoma"/>
              <a:cs typeface="Tahoma"/>
            </a:endParaRPr>
          </a:p>
        </p:txBody>
      </p:sp>
      <p:sp>
        <p:nvSpPr>
          <p:cNvPr id="32" name="CuadroTexto 31">
            <a:extLst>
              <a:ext uri="{FF2B5EF4-FFF2-40B4-BE49-F238E27FC236}">
                <a16:creationId xmlns:a16="http://schemas.microsoft.com/office/drawing/2014/main" id="{F8CD5087-C102-6E63-1A25-EBC5A872713E}"/>
              </a:ext>
            </a:extLst>
          </p:cNvPr>
          <p:cNvSpPr txBox="1"/>
          <p:nvPr/>
        </p:nvSpPr>
        <p:spPr>
          <a:xfrm>
            <a:off x="8657043" y="2662311"/>
            <a:ext cx="143961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000" dirty="0">
                <a:latin typeface="Tahoma"/>
                <a:ea typeface="Tahoma"/>
                <a:cs typeface="Calibri"/>
              </a:rPr>
              <a:t>MÉTODOS</a:t>
            </a:r>
            <a:endParaRPr lang="es-ES" sz="2000" dirty="0">
              <a:latin typeface="Tahoma"/>
              <a:ea typeface="Tahoma"/>
            </a:endParaRPr>
          </a:p>
        </p:txBody>
      </p:sp>
      <p:sp>
        <p:nvSpPr>
          <p:cNvPr id="34" name="CuadroTexto 33">
            <a:extLst>
              <a:ext uri="{FF2B5EF4-FFF2-40B4-BE49-F238E27FC236}">
                <a16:creationId xmlns:a16="http://schemas.microsoft.com/office/drawing/2014/main" id="{4CD0D011-3436-F6F3-8CFB-4838CF401CAF}"/>
              </a:ext>
            </a:extLst>
          </p:cNvPr>
          <p:cNvSpPr txBox="1"/>
          <p:nvPr/>
        </p:nvSpPr>
        <p:spPr>
          <a:xfrm>
            <a:off x="2524790" y="5343378"/>
            <a:ext cx="861734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77520" indent="-477520">
              <a:buFont typeface="Wingdings,Sans-Serif"/>
              <a:buChar char="§"/>
            </a:pPr>
            <a:r>
              <a:rPr lang="en-US" sz="1400" dirty="0">
                <a:latin typeface="Tahoma"/>
                <a:ea typeface="Tahoma"/>
                <a:cs typeface="Times New Roman"/>
              </a:rPr>
              <a:t>Se </a:t>
            </a:r>
            <a:r>
              <a:rPr lang="en-US" sz="1400" err="1">
                <a:latin typeface="Tahoma"/>
                <a:ea typeface="Tahoma"/>
                <a:cs typeface="Times New Roman"/>
              </a:rPr>
              <a:t>incluyeron</a:t>
            </a:r>
            <a:r>
              <a:rPr lang="en-US" sz="1400" dirty="0">
                <a:latin typeface="Tahoma"/>
                <a:ea typeface="Tahoma"/>
                <a:cs typeface="Times New Roman"/>
              </a:rPr>
              <a:t> 227 </a:t>
            </a:r>
            <a:r>
              <a:rPr lang="en-US" sz="1400" err="1">
                <a:latin typeface="Tahoma"/>
                <a:ea typeface="Tahoma"/>
                <a:cs typeface="Times New Roman"/>
              </a:rPr>
              <a:t>pacientes</a:t>
            </a:r>
            <a:r>
              <a:rPr lang="en-US" sz="1400" dirty="0">
                <a:latin typeface="Tahoma"/>
                <a:ea typeface="Tahoma"/>
                <a:cs typeface="Times New Roman"/>
              </a:rPr>
              <a:t> (67% hombres, </a:t>
            </a:r>
            <a:r>
              <a:rPr lang="en-US" sz="1400" err="1">
                <a:latin typeface="Tahoma"/>
                <a:ea typeface="Tahoma"/>
                <a:cs typeface="Times New Roman"/>
              </a:rPr>
              <a:t>edad</a:t>
            </a:r>
            <a:r>
              <a:rPr lang="en-US" sz="1400" dirty="0">
                <a:latin typeface="Tahoma"/>
                <a:ea typeface="Tahoma"/>
                <a:cs typeface="Times New Roman"/>
              </a:rPr>
              <a:t> media 69,3±11,4 </a:t>
            </a:r>
            <a:r>
              <a:rPr lang="en-US" sz="1400" err="1">
                <a:latin typeface="Tahoma"/>
                <a:ea typeface="Tahoma"/>
                <a:cs typeface="Times New Roman"/>
              </a:rPr>
              <a:t>años</a:t>
            </a:r>
            <a:r>
              <a:rPr lang="en-US" sz="1400" dirty="0">
                <a:latin typeface="Tahoma"/>
                <a:ea typeface="Tahoma"/>
                <a:cs typeface="Times New Roman"/>
              </a:rPr>
              <a:t>)</a:t>
            </a:r>
            <a:endParaRPr lang="en-US" sz="1400" dirty="0">
              <a:solidFill>
                <a:srgbClr val="808080"/>
              </a:solidFill>
              <a:latin typeface="Tahoma"/>
              <a:ea typeface="Tahoma"/>
              <a:cs typeface="Times New Roman"/>
            </a:endParaRPr>
          </a:p>
          <a:p>
            <a:pPr marL="477520" indent="-477520">
              <a:buFont typeface="Wingdings,Sans-Serif"/>
              <a:buChar char="§"/>
            </a:pPr>
            <a:r>
              <a:rPr lang="en-US" sz="1400" dirty="0">
                <a:latin typeface="Tahoma"/>
                <a:ea typeface="Tahoma"/>
                <a:cs typeface="Times New Roman"/>
              </a:rPr>
              <a:t>Demora de consulta = 338,8±564,4 días </a:t>
            </a:r>
            <a:endParaRPr lang="en-US" sz="1400" dirty="0">
              <a:solidFill>
                <a:srgbClr val="808080"/>
              </a:solidFill>
              <a:latin typeface="Tahoma"/>
              <a:ea typeface="Tahoma"/>
              <a:cs typeface="Times New Roman"/>
            </a:endParaRPr>
          </a:p>
          <a:p>
            <a:pPr marL="477520" indent="-477520">
              <a:buFont typeface="Wingdings,Sans-Serif"/>
              <a:buChar char="§"/>
            </a:pPr>
            <a:r>
              <a:rPr lang="en-US" sz="1400" dirty="0">
                <a:latin typeface="Tahoma"/>
                <a:ea typeface="Tahoma"/>
                <a:cs typeface="Times New Roman"/>
              </a:rPr>
              <a:t>Demora de </a:t>
            </a:r>
            <a:r>
              <a:rPr lang="en-US" sz="1400" err="1">
                <a:latin typeface="Tahoma"/>
                <a:ea typeface="Tahoma"/>
                <a:cs typeface="Times New Roman"/>
              </a:rPr>
              <a:t>estudio</a:t>
            </a:r>
            <a:r>
              <a:rPr lang="en-US" sz="1400" dirty="0">
                <a:latin typeface="Tahoma"/>
                <a:ea typeface="Tahoma"/>
                <a:cs typeface="Times New Roman"/>
              </a:rPr>
              <a:t> = 218,4±381,7 días</a:t>
            </a:r>
            <a:endParaRPr lang="en-US" sz="1400">
              <a:solidFill>
                <a:srgbClr val="808080"/>
              </a:solidFill>
              <a:latin typeface="Tahoma"/>
              <a:ea typeface="Tahoma"/>
              <a:cs typeface="Times New Roman"/>
            </a:endParaRPr>
          </a:p>
          <a:p>
            <a:pPr marL="477520" indent="-477520">
              <a:buFont typeface="Wingdings,Sans-Serif"/>
              <a:buChar char="§"/>
            </a:pPr>
            <a:r>
              <a:rPr lang="en-US" sz="1400" dirty="0">
                <a:latin typeface="Tahoma"/>
                <a:ea typeface="Tahoma"/>
                <a:cs typeface="Times New Roman"/>
              </a:rPr>
              <a:t>Se </a:t>
            </a:r>
            <a:r>
              <a:rPr lang="en-US" sz="1400" err="1">
                <a:latin typeface="Tahoma"/>
                <a:ea typeface="Tahoma"/>
                <a:cs typeface="Times New Roman"/>
              </a:rPr>
              <a:t>establecieron</a:t>
            </a:r>
            <a:r>
              <a:rPr lang="en-US" sz="1400" dirty="0">
                <a:latin typeface="Tahoma"/>
                <a:ea typeface="Tahoma"/>
                <a:cs typeface="Times New Roman"/>
              </a:rPr>
              <a:t> dos </a:t>
            </a:r>
            <a:r>
              <a:rPr lang="en-US" sz="1400" err="1">
                <a:latin typeface="Tahoma"/>
                <a:ea typeface="Tahoma"/>
                <a:cs typeface="Times New Roman"/>
              </a:rPr>
              <a:t>grupos</a:t>
            </a:r>
            <a:r>
              <a:rPr lang="en-US" sz="1400" dirty="0">
                <a:latin typeface="Tahoma"/>
                <a:ea typeface="Tahoma"/>
                <a:cs typeface="Times New Roman"/>
              </a:rPr>
              <a:t> </a:t>
            </a:r>
            <a:r>
              <a:rPr lang="en-US" sz="1400" err="1">
                <a:latin typeface="Tahoma"/>
                <a:ea typeface="Tahoma"/>
                <a:cs typeface="Times New Roman"/>
              </a:rPr>
              <a:t>en</a:t>
            </a:r>
            <a:r>
              <a:rPr lang="en-US" sz="1400" dirty="0">
                <a:latin typeface="Tahoma"/>
                <a:ea typeface="Tahoma"/>
                <a:cs typeface="Times New Roman"/>
              </a:rPr>
              <a:t> </a:t>
            </a:r>
            <a:r>
              <a:rPr lang="en-US" sz="1400" err="1">
                <a:latin typeface="Tahoma"/>
                <a:ea typeface="Tahoma"/>
                <a:cs typeface="Times New Roman"/>
              </a:rPr>
              <a:t>función</a:t>
            </a:r>
            <a:r>
              <a:rPr lang="en-US" sz="1400" dirty="0">
                <a:latin typeface="Tahoma"/>
                <a:ea typeface="Tahoma"/>
                <a:cs typeface="Times New Roman"/>
              </a:rPr>
              <a:t> de que la </a:t>
            </a:r>
            <a:r>
              <a:rPr lang="en-US" sz="1400" err="1">
                <a:latin typeface="Tahoma"/>
                <a:ea typeface="Tahoma"/>
                <a:cs typeface="Times New Roman"/>
              </a:rPr>
              <a:t>demora</a:t>
            </a:r>
            <a:r>
              <a:rPr lang="en-US" sz="1400" dirty="0">
                <a:latin typeface="Tahoma"/>
                <a:ea typeface="Tahoma"/>
                <a:cs typeface="Times New Roman"/>
              </a:rPr>
              <a:t> global (</a:t>
            </a:r>
            <a:r>
              <a:rPr lang="en-US" sz="1400" err="1">
                <a:latin typeface="Tahoma"/>
                <a:ea typeface="Tahoma"/>
                <a:cs typeface="Times New Roman"/>
              </a:rPr>
              <a:t>consulta+estudio</a:t>
            </a:r>
            <a:r>
              <a:rPr lang="en-US" sz="1400" dirty="0">
                <a:latin typeface="Tahoma"/>
                <a:ea typeface="Tahoma"/>
                <a:cs typeface="Times New Roman"/>
              </a:rPr>
              <a:t>) </a:t>
            </a:r>
            <a:r>
              <a:rPr lang="en-US" sz="1400" err="1">
                <a:latin typeface="Tahoma"/>
                <a:ea typeface="Tahoma"/>
                <a:cs typeface="Times New Roman"/>
              </a:rPr>
              <a:t>fuera</a:t>
            </a:r>
            <a:r>
              <a:rPr lang="en-US" sz="1400" dirty="0">
                <a:latin typeface="Tahoma"/>
                <a:ea typeface="Tahoma"/>
                <a:cs typeface="Times New Roman"/>
              </a:rPr>
              <a:t> mayor (D&gt;550, 31.3%) o </a:t>
            </a:r>
            <a:r>
              <a:rPr lang="en-US" sz="1400" err="1">
                <a:latin typeface="Tahoma"/>
                <a:ea typeface="Tahoma"/>
                <a:cs typeface="Times New Roman"/>
              </a:rPr>
              <a:t>menor</a:t>
            </a:r>
            <a:r>
              <a:rPr lang="en-US" sz="1400" dirty="0">
                <a:latin typeface="Tahoma"/>
                <a:ea typeface="Tahoma"/>
                <a:cs typeface="Times New Roman"/>
              </a:rPr>
              <a:t> a 550 días (D&lt;550).</a:t>
            </a:r>
            <a:endParaRPr lang="en-US" sz="1400">
              <a:solidFill>
                <a:srgbClr val="808080"/>
              </a:solidFill>
              <a:latin typeface="Tahoma"/>
              <a:ea typeface="Tahoma"/>
              <a:cs typeface="Times New Roman"/>
            </a:endParaRPr>
          </a:p>
          <a:p>
            <a:pPr marL="477520" indent="-477520">
              <a:buFont typeface="Wingdings,Sans-Serif"/>
              <a:buChar char="§"/>
            </a:pPr>
            <a:r>
              <a:rPr lang="es-ES" sz="1400" dirty="0">
                <a:latin typeface="Tahoma"/>
                <a:ea typeface="Tahoma"/>
                <a:cs typeface="Times New Roman"/>
              </a:rPr>
              <a:t>La DD no se relacionó con el género, ámbito de procedencia (rural/urbano) o síntoma de consulta. </a:t>
            </a:r>
            <a:endParaRPr lang="es-ES" sz="1400">
              <a:latin typeface="Tahoma"/>
              <a:ea typeface="Tahoma"/>
              <a:cs typeface="Calibri"/>
            </a:endParaRPr>
          </a:p>
        </p:txBody>
      </p:sp>
      <p:sp>
        <p:nvSpPr>
          <p:cNvPr id="35" name="CuadroTexto 34">
            <a:extLst>
              <a:ext uri="{FF2B5EF4-FFF2-40B4-BE49-F238E27FC236}">
                <a16:creationId xmlns:a16="http://schemas.microsoft.com/office/drawing/2014/main" id="{06BFDC0B-3DD2-7F85-031C-DA9FA740F6CC}"/>
              </a:ext>
            </a:extLst>
          </p:cNvPr>
          <p:cNvSpPr txBox="1"/>
          <p:nvPr/>
        </p:nvSpPr>
        <p:spPr>
          <a:xfrm>
            <a:off x="397565" y="5698434"/>
            <a:ext cx="19050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000" dirty="0">
                <a:latin typeface="Tahoma"/>
                <a:ea typeface="Tahoma"/>
                <a:cs typeface="Calibri"/>
              </a:rPr>
              <a:t>RESULTADOS</a:t>
            </a:r>
            <a:endParaRPr lang="es-ES" sz="2000" dirty="0">
              <a:latin typeface="Tahoma"/>
              <a:ea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BD510E04-5DB4-EE0C-D43D-7140BA4377C8}"/>
              </a:ext>
            </a:extLst>
          </p:cNvPr>
          <p:cNvSpPr/>
          <p:nvPr/>
        </p:nvSpPr>
        <p:spPr>
          <a:xfrm>
            <a:off x="235660" y="2609488"/>
            <a:ext cx="3680605" cy="2027211"/>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400" dirty="0">
                <a:solidFill>
                  <a:schemeClr val="tx1"/>
                </a:solidFill>
                <a:latin typeface="Tahoma"/>
                <a:ea typeface="Tahoma"/>
                <a:cs typeface="Calibri"/>
              </a:rPr>
              <a:t>La mortalidad al final del seguimiento fue superior en los casos con D&gt;550 (50,7% vs 39,7%, p=NS), siendo la causa de la muerte la propia EPID con más frecuencia (35,2% vs 23,1%, p=NS). No encontramos que la supervivencia se relacionara claramente con la demora de consulta o de estudio. </a:t>
            </a:r>
            <a:endParaRPr lang="es-ES" sz="1400" dirty="0">
              <a:solidFill>
                <a:schemeClr val="tx1"/>
              </a:solidFill>
              <a:latin typeface="Tahoma"/>
              <a:ea typeface="Tahoma"/>
              <a:cs typeface="Tahoma"/>
            </a:endParaRPr>
          </a:p>
        </p:txBody>
      </p:sp>
      <p:pic>
        <p:nvPicPr>
          <p:cNvPr id="14" name="Imagen 13" descr="Gráfico&#10;&#10;Descripción generada automáticamente">
            <a:extLst>
              <a:ext uri="{FF2B5EF4-FFF2-40B4-BE49-F238E27FC236}">
                <a16:creationId xmlns:a16="http://schemas.microsoft.com/office/drawing/2014/main" id="{90DD1781-6D48-8D7C-0FAA-0698B4260E88}"/>
              </a:ext>
            </a:extLst>
          </p:cNvPr>
          <p:cNvPicPr>
            <a:picLocks noChangeAspect="1"/>
          </p:cNvPicPr>
          <p:nvPr/>
        </p:nvPicPr>
        <p:blipFill rotWithShape="1">
          <a:blip r:embed="rId2"/>
          <a:srcRect r="2410" b="2525"/>
          <a:stretch/>
        </p:blipFill>
        <p:spPr>
          <a:xfrm>
            <a:off x="4134064" y="1984074"/>
            <a:ext cx="3837636" cy="3048000"/>
          </a:xfrm>
          <a:prstGeom prst="rect">
            <a:avLst/>
          </a:prstGeom>
        </p:spPr>
      </p:pic>
      <p:graphicFrame>
        <p:nvGraphicFramePr>
          <p:cNvPr id="16" name="Tabla 15">
            <a:extLst>
              <a:ext uri="{FF2B5EF4-FFF2-40B4-BE49-F238E27FC236}">
                <a16:creationId xmlns:a16="http://schemas.microsoft.com/office/drawing/2014/main" id="{7AFA047A-78C4-2CA9-A0D9-EF7117D57AF8}"/>
              </a:ext>
            </a:extLst>
          </p:cNvPr>
          <p:cNvGraphicFramePr>
            <a:graphicFrameLocks noGrp="1"/>
          </p:cNvGraphicFramePr>
          <p:nvPr>
            <p:extLst>
              <p:ext uri="{D42A27DB-BD31-4B8C-83A1-F6EECF244321}">
                <p14:modId xmlns:p14="http://schemas.microsoft.com/office/powerpoint/2010/main" val="2324991567"/>
              </p:ext>
            </p:extLst>
          </p:nvPr>
        </p:nvGraphicFramePr>
        <p:xfrm>
          <a:off x="8195094" y="186905"/>
          <a:ext cx="3772763" cy="1209628"/>
        </p:xfrm>
        <a:graphic>
          <a:graphicData uri="http://schemas.openxmlformats.org/drawingml/2006/table">
            <a:tbl>
              <a:tblPr firstRow="1" bandRow="1">
                <a:tableStyleId>{F5AB1C69-6EDB-4FF4-983F-18BD219EF322}</a:tableStyleId>
              </a:tblPr>
              <a:tblGrid>
                <a:gridCol w="1475694">
                  <a:extLst>
                    <a:ext uri="{9D8B030D-6E8A-4147-A177-3AD203B41FA5}">
                      <a16:colId xmlns:a16="http://schemas.microsoft.com/office/drawing/2014/main" val="535962610"/>
                    </a:ext>
                  </a:extLst>
                </a:gridCol>
                <a:gridCol w="822959">
                  <a:extLst>
                    <a:ext uri="{9D8B030D-6E8A-4147-A177-3AD203B41FA5}">
                      <a16:colId xmlns:a16="http://schemas.microsoft.com/office/drawing/2014/main" val="120646027"/>
                    </a:ext>
                  </a:extLst>
                </a:gridCol>
                <a:gridCol w="833715">
                  <a:extLst>
                    <a:ext uri="{9D8B030D-6E8A-4147-A177-3AD203B41FA5}">
                      <a16:colId xmlns:a16="http://schemas.microsoft.com/office/drawing/2014/main" val="456216752"/>
                    </a:ext>
                  </a:extLst>
                </a:gridCol>
                <a:gridCol w="640395">
                  <a:extLst>
                    <a:ext uri="{9D8B030D-6E8A-4147-A177-3AD203B41FA5}">
                      <a16:colId xmlns:a16="http://schemas.microsoft.com/office/drawing/2014/main" val="3488106434"/>
                    </a:ext>
                  </a:extLst>
                </a:gridCol>
              </a:tblGrid>
              <a:tr h="252087">
                <a:tc>
                  <a:txBody>
                    <a:bodyPr/>
                    <a:lstStyle/>
                    <a:p>
                      <a:pPr algn="l" fontAlgn="auto"/>
                      <a:endParaRPr lang="es-ES" sz="1400" dirty="0">
                        <a:solidFill>
                          <a:srgbClr val="000000"/>
                        </a:solidFill>
                        <a:effectLst/>
                        <a:latin typeface="Tahoma"/>
                      </a:endParaRPr>
                    </a:p>
                  </a:txBody>
                  <a:tcPr marL="76419" marR="76419" marT="38205" marB="38205"/>
                </a:tc>
                <a:tc>
                  <a:txBody>
                    <a:bodyPr/>
                    <a:lstStyle/>
                    <a:p>
                      <a:pPr algn="ctr" fontAlgn="base"/>
                      <a:r>
                        <a:rPr lang="es-ES" sz="1400" b="0" dirty="0">
                          <a:solidFill>
                            <a:schemeClr val="bg1"/>
                          </a:solidFill>
                          <a:effectLst/>
                          <a:latin typeface="Tahoma"/>
                        </a:rPr>
                        <a:t>D&lt;550</a:t>
                      </a:r>
                    </a:p>
                  </a:txBody>
                  <a:tcPr marL="76419" marR="76419" marT="38205" marB="38205"/>
                </a:tc>
                <a:tc>
                  <a:txBody>
                    <a:bodyPr/>
                    <a:lstStyle/>
                    <a:p>
                      <a:pPr algn="ctr" fontAlgn="base"/>
                      <a:r>
                        <a:rPr lang="es-ES" sz="1400" b="0" dirty="0">
                          <a:solidFill>
                            <a:schemeClr val="bg1"/>
                          </a:solidFill>
                          <a:effectLst/>
                          <a:latin typeface="Tahoma"/>
                        </a:rPr>
                        <a:t>D&gt;550</a:t>
                      </a:r>
                    </a:p>
                  </a:txBody>
                  <a:tcPr marL="76419" marR="76419" marT="38205" marB="38205"/>
                </a:tc>
                <a:tc>
                  <a:txBody>
                    <a:bodyPr/>
                    <a:lstStyle/>
                    <a:p>
                      <a:pPr algn="ctr" fontAlgn="base"/>
                      <a:r>
                        <a:rPr lang="es-ES" sz="1400" b="0" dirty="0">
                          <a:solidFill>
                            <a:schemeClr val="bg1"/>
                          </a:solidFill>
                          <a:effectLst/>
                          <a:latin typeface="Tahoma"/>
                        </a:rPr>
                        <a:t>p</a:t>
                      </a:r>
                    </a:p>
                  </a:txBody>
                  <a:tcPr marL="76419" marR="76419" marT="38205" marB="38205"/>
                </a:tc>
                <a:extLst>
                  <a:ext uri="{0D108BD9-81ED-4DB2-BD59-A6C34878D82A}">
                    <a16:rowId xmlns:a16="http://schemas.microsoft.com/office/drawing/2014/main" val="3786156181"/>
                  </a:ext>
                </a:extLst>
              </a:tr>
              <a:tr h="340318">
                <a:tc>
                  <a:txBody>
                    <a:bodyPr/>
                    <a:lstStyle/>
                    <a:p>
                      <a:pPr algn="l" fontAlgn="base"/>
                      <a:r>
                        <a:rPr lang="es-ES" sz="1400" dirty="0">
                          <a:solidFill>
                            <a:srgbClr val="000000"/>
                          </a:solidFill>
                          <a:effectLst/>
                          <a:latin typeface="Tahoma"/>
                        </a:rPr>
                        <a:t>Comorbilidades</a:t>
                      </a:r>
                    </a:p>
                  </a:txBody>
                  <a:tcPr marL="76419" marR="76419" marT="38205" marB="38205"/>
                </a:tc>
                <a:tc>
                  <a:txBody>
                    <a:bodyPr/>
                    <a:lstStyle/>
                    <a:p>
                      <a:pPr algn="ctr" fontAlgn="base"/>
                      <a:r>
                        <a:rPr lang="es-ES" sz="1400" dirty="0">
                          <a:solidFill>
                            <a:srgbClr val="000000"/>
                          </a:solidFill>
                          <a:effectLst/>
                          <a:latin typeface="Tahoma"/>
                        </a:rPr>
                        <a:t>82.7%</a:t>
                      </a:r>
                    </a:p>
                  </a:txBody>
                  <a:tcPr marL="76419" marR="76419" marT="38205" marB="38205"/>
                </a:tc>
                <a:tc>
                  <a:txBody>
                    <a:bodyPr/>
                    <a:lstStyle/>
                    <a:p>
                      <a:pPr algn="ctr" fontAlgn="base"/>
                      <a:r>
                        <a:rPr lang="es-ES" sz="1400" dirty="0">
                          <a:solidFill>
                            <a:srgbClr val="000000"/>
                          </a:solidFill>
                          <a:effectLst/>
                          <a:latin typeface="Tahoma"/>
                        </a:rPr>
                        <a:t>93%</a:t>
                      </a:r>
                    </a:p>
                  </a:txBody>
                  <a:tcPr marL="76419" marR="76419" marT="38205" marB="38205"/>
                </a:tc>
                <a:tc>
                  <a:txBody>
                    <a:bodyPr/>
                    <a:lstStyle/>
                    <a:p>
                      <a:pPr algn="ctr" fontAlgn="base"/>
                      <a:r>
                        <a:rPr lang="es-ES" sz="1400" dirty="0">
                          <a:solidFill>
                            <a:srgbClr val="000000"/>
                          </a:solidFill>
                          <a:effectLst/>
                          <a:latin typeface="Tahoma"/>
                        </a:rPr>
                        <a:t>0.04</a:t>
                      </a:r>
                    </a:p>
                  </a:txBody>
                  <a:tcPr marL="76419" marR="76419" marT="38205" marB="38205"/>
                </a:tc>
                <a:extLst>
                  <a:ext uri="{0D108BD9-81ED-4DB2-BD59-A6C34878D82A}">
                    <a16:rowId xmlns:a16="http://schemas.microsoft.com/office/drawing/2014/main" val="2858914053"/>
                  </a:ext>
                </a:extLst>
              </a:tr>
              <a:tr h="252087">
                <a:tc>
                  <a:txBody>
                    <a:bodyPr/>
                    <a:lstStyle/>
                    <a:p>
                      <a:pPr algn="l" fontAlgn="base"/>
                      <a:r>
                        <a:rPr lang="es-ES" sz="1400" dirty="0">
                          <a:solidFill>
                            <a:srgbClr val="000000"/>
                          </a:solidFill>
                          <a:effectLst/>
                          <a:latin typeface="Tahoma"/>
                        </a:rPr>
                        <a:t>HTA</a:t>
                      </a:r>
                    </a:p>
                  </a:txBody>
                  <a:tcPr marL="76419" marR="76419" marT="38205" marB="38205"/>
                </a:tc>
                <a:tc>
                  <a:txBody>
                    <a:bodyPr/>
                    <a:lstStyle/>
                    <a:p>
                      <a:pPr algn="ctr" fontAlgn="base"/>
                      <a:r>
                        <a:rPr lang="es-ES" sz="1400" dirty="0">
                          <a:solidFill>
                            <a:srgbClr val="000000"/>
                          </a:solidFill>
                          <a:effectLst/>
                          <a:latin typeface="Tahoma"/>
                        </a:rPr>
                        <a:t>38,5%</a:t>
                      </a:r>
                    </a:p>
                  </a:txBody>
                  <a:tcPr marL="76419" marR="76419" marT="38205" marB="38205"/>
                </a:tc>
                <a:tc>
                  <a:txBody>
                    <a:bodyPr/>
                    <a:lstStyle/>
                    <a:p>
                      <a:pPr algn="ctr" fontAlgn="base"/>
                      <a:r>
                        <a:rPr lang="es-ES" sz="1400" dirty="0">
                          <a:solidFill>
                            <a:srgbClr val="000000"/>
                          </a:solidFill>
                          <a:effectLst/>
                          <a:latin typeface="Tahoma"/>
                        </a:rPr>
                        <a:t>54.9%</a:t>
                      </a:r>
                    </a:p>
                  </a:txBody>
                  <a:tcPr marL="76419" marR="76419" marT="38205" marB="38205"/>
                </a:tc>
                <a:tc>
                  <a:txBody>
                    <a:bodyPr/>
                    <a:lstStyle/>
                    <a:p>
                      <a:pPr algn="ctr" fontAlgn="base"/>
                      <a:r>
                        <a:rPr lang="es-ES" sz="1400" dirty="0">
                          <a:solidFill>
                            <a:srgbClr val="000000"/>
                          </a:solidFill>
                          <a:effectLst/>
                          <a:latin typeface="Tahoma"/>
                        </a:rPr>
                        <a:t>0.02</a:t>
                      </a:r>
                    </a:p>
                  </a:txBody>
                  <a:tcPr marL="76419" marR="76419" marT="38205" marB="38205"/>
                </a:tc>
                <a:extLst>
                  <a:ext uri="{0D108BD9-81ED-4DB2-BD59-A6C34878D82A}">
                    <a16:rowId xmlns:a16="http://schemas.microsoft.com/office/drawing/2014/main" val="1840494102"/>
                  </a:ext>
                </a:extLst>
              </a:tr>
              <a:tr h="252087">
                <a:tc>
                  <a:txBody>
                    <a:bodyPr/>
                    <a:lstStyle/>
                    <a:p>
                      <a:pPr algn="l" fontAlgn="base"/>
                      <a:r>
                        <a:rPr lang="es-ES" sz="1400" dirty="0">
                          <a:solidFill>
                            <a:srgbClr val="000000"/>
                          </a:solidFill>
                          <a:effectLst/>
                          <a:latin typeface="Tahoma"/>
                        </a:rPr>
                        <a:t>Cardiopatía</a:t>
                      </a:r>
                    </a:p>
                  </a:txBody>
                  <a:tcPr marL="76419" marR="76419" marT="38205" marB="38205"/>
                </a:tc>
                <a:tc>
                  <a:txBody>
                    <a:bodyPr/>
                    <a:lstStyle/>
                    <a:p>
                      <a:pPr algn="ctr" fontAlgn="base"/>
                      <a:r>
                        <a:rPr lang="es-ES" sz="1400" dirty="0">
                          <a:solidFill>
                            <a:srgbClr val="000000"/>
                          </a:solidFill>
                          <a:effectLst/>
                          <a:latin typeface="Tahoma"/>
                        </a:rPr>
                        <a:t>24.4%</a:t>
                      </a:r>
                    </a:p>
                  </a:txBody>
                  <a:tcPr marL="76419" marR="76419" marT="38205" marB="38205"/>
                </a:tc>
                <a:tc>
                  <a:txBody>
                    <a:bodyPr/>
                    <a:lstStyle/>
                    <a:p>
                      <a:pPr algn="ctr" fontAlgn="base"/>
                      <a:r>
                        <a:rPr lang="es-ES" sz="1400" dirty="0">
                          <a:solidFill>
                            <a:srgbClr val="000000"/>
                          </a:solidFill>
                          <a:effectLst/>
                          <a:latin typeface="Tahoma"/>
                        </a:rPr>
                        <a:t>38%</a:t>
                      </a:r>
                    </a:p>
                  </a:txBody>
                  <a:tcPr marL="76419" marR="76419" marT="38205" marB="38205"/>
                </a:tc>
                <a:tc>
                  <a:txBody>
                    <a:bodyPr/>
                    <a:lstStyle/>
                    <a:p>
                      <a:pPr algn="ctr" fontAlgn="base"/>
                      <a:r>
                        <a:rPr lang="es-ES" sz="1400" dirty="0">
                          <a:solidFill>
                            <a:srgbClr val="000000"/>
                          </a:solidFill>
                          <a:effectLst/>
                          <a:latin typeface="Tahoma"/>
                        </a:rPr>
                        <a:t>0.04</a:t>
                      </a:r>
                    </a:p>
                  </a:txBody>
                  <a:tcPr marL="76419" marR="76419" marT="38205" marB="38205"/>
                </a:tc>
                <a:extLst>
                  <a:ext uri="{0D108BD9-81ED-4DB2-BD59-A6C34878D82A}">
                    <a16:rowId xmlns:a16="http://schemas.microsoft.com/office/drawing/2014/main" val="209305441"/>
                  </a:ext>
                </a:extLst>
              </a:tr>
            </a:tbl>
          </a:graphicData>
        </a:graphic>
      </p:graphicFrame>
      <p:graphicFrame>
        <p:nvGraphicFramePr>
          <p:cNvPr id="18" name="Tabla 17">
            <a:extLst>
              <a:ext uri="{FF2B5EF4-FFF2-40B4-BE49-F238E27FC236}">
                <a16:creationId xmlns:a16="http://schemas.microsoft.com/office/drawing/2014/main" id="{A4E1AB7B-A9FC-CDBD-4C6C-752EA81C5362}"/>
              </a:ext>
            </a:extLst>
          </p:cNvPr>
          <p:cNvGraphicFramePr>
            <a:graphicFrameLocks noGrp="1"/>
          </p:cNvGraphicFramePr>
          <p:nvPr>
            <p:extLst>
              <p:ext uri="{D42A27DB-BD31-4B8C-83A1-F6EECF244321}">
                <p14:modId xmlns:p14="http://schemas.microsoft.com/office/powerpoint/2010/main" val="476720801"/>
              </p:ext>
            </p:extLst>
          </p:nvPr>
        </p:nvGraphicFramePr>
        <p:xfrm>
          <a:off x="8137583" y="1610264"/>
          <a:ext cx="3901433" cy="2241750"/>
        </p:xfrm>
        <a:graphic>
          <a:graphicData uri="http://schemas.openxmlformats.org/drawingml/2006/table">
            <a:tbl>
              <a:tblPr firstRow="1" bandRow="1">
                <a:tableStyleId>{F5AB1C69-6EDB-4FF4-983F-18BD219EF322}</a:tableStyleId>
              </a:tblPr>
              <a:tblGrid>
                <a:gridCol w="1996440">
                  <a:extLst>
                    <a:ext uri="{9D8B030D-6E8A-4147-A177-3AD203B41FA5}">
                      <a16:colId xmlns:a16="http://schemas.microsoft.com/office/drawing/2014/main" val="387017188"/>
                    </a:ext>
                  </a:extLst>
                </a:gridCol>
                <a:gridCol w="975360">
                  <a:extLst>
                    <a:ext uri="{9D8B030D-6E8A-4147-A177-3AD203B41FA5}">
                      <a16:colId xmlns:a16="http://schemas.microsoft.com/office/drawing/2014/main" val="727143224"/>
                    </a:ext>
                  </a:extLst>
                </a:gridCol>
                <a:gridCol w="929633">
                  <a:extLst>
                    <a:ext uri="{9D8B030D-6E8A-4147-A177-3AD203B41FA5}">
                      <a16:colId xmlns:a16="http://schemas.microsoft.com/office/drawing/2014/main" val="1520237557"/>
                    </a:ext>
                  </a:extLst>
                </a:gridCol>
              </a:tblGrid>
              <a:tr h="289560">
                <a:tc>
                  <a:txBody>
                    <a:bodyPr/>
                    <a:lstStyle/>
                    <a:p>
                      <a:pPr algn="l" fontAlgn="base"/>
                      <a:r>
                        <a:rPr lang="es-ES" sz="1400" b="0" dirty="0">
                          <a:solidFill>
                            <a:srgbClr val="FFFFFF"/>
                          </a:solidFill>
                          <a:effectLst/>
                          <a:latin typeface="Tahoma"/>
                        </a:rPr>
                        <a:t>Diagnóstico (p=0.02)</a:t>
                      </a:r>
                    </a:p>
                  </a:txBody>
                  <a:tcPr marL="76419" marR="76419" marT="38205" marB="38205"/>
                </a:tc>
                <a:tc>
                  <a:txBody>
                    <a:bodyPr/>
                    <a:lstStyle/>
                    <a:p>
                      <a:pPr algn="ctr" fontAlgn="base"/>
                      <a:r>
                        <a:rPr lang="es-ES" sz="1400" b="0" dirty="0">
                          <a:solidFill>
                            <a:srgbClr val="FFFFFF"/>
                          </a:solidFill>
                          <a:effectLst/>
                          <a:latin typeface="Tahoma"/>
                        </a:rPr>
                        <a:t>D&lt;550</a:t>
                      </a:r>
                    </a:p>
                  </a:txBody>
                  <a:tcPr marL="76419" marR="76419" marT="38205" marB="38205"/>
                </a:tc>
                <a:tc>
                  <a:txBody>
                    <a:bodyPr/>
                    <a:lstStyle/>
                    <a:p>
                      <a:pPr algn="ctr" fontAlgn="base"/>
                      <a:r>
                        <a:rPr lang="es-ES" sz="1400" b="0" dirty="0">
                          <a:solidFill>
                            <a:srgbClr val="FFFFFF"/>
                          </a:solidFill>
                          <a:effectLst/>
                          <a:latin typeface="Tahoma"/>
                        </a:rPr>
                        <a:t>D&gt;550</a:t>
                      </a:r>
                    </a:p>
                  </a:txBody>
                  <a:tcPr marL="76419" marR="76419" marT="38205" marB="38205"/>
                </a:tc>
                <a:extLst>
                  <a:ext uri="{0D108BD9-81ED-4DB2-BD59-A6C34878D82A}">
                    <a16:rowId xmlns:a16="http://schemas.microsoft.com/office/drawing/2014/main" val="1822206434"/>
                  </a:ext>
                </a:extLst>
              </a:tr>
              <a:tr h="269862">
                <a:tc>
                  <a:txBody>
                    <a:bodyPr/>
                    <a:lstStyle/>
                    <a:p>
                      <a:pPr algn="l" fontAlgn="base"/>
                      <a:r>
                        <a:rPr lang="es-ES" sz="1400" b="0" dirty="0">
                          <a:solidFill>
                            <a:srgbClr val="000000"/>
                          </a:solidFill>
                          <a:effectLst/>
                          <a:latin typeface="Tahoma"/>
                        </a:rPr>
                        <a:t>FPI</a:t>
                      </a:r>
                    </a:p>
                  </a:txBody>
                  <a:tcPr marL="76419" marR="76419" marT="38205" marB="38205"/>
                </a:tc>
                <a:tc>
                  <a:txBody>
                    <a:bodyPr/>
                    <a:lstStyle/>
                    <a:p>
                      <a:pPr algn="ctr" fontAlgn="base"/>
                      <a:r>
                        <a:rPr lang="es-ES" sz="1400" b="0" dirty="0">
                          <a:solidFill>
                            <a:srgbClr val="000000"/>
                          </a:solidFill>
                          <a:effectLst/>
                          <a:latin typeface="Tahoma"/>
                        </a:rPr>
                        <a:t>50%</a:t>
                      </a:r>
                    </a:p>
                  </a:txBody>
                  <a:tcPr marL="76419" marR="76419" marT="38205" marB="38205"/>
                </a:tc>
                <a:tc>
                  <a:txBody>
                    <a:bodyPr/>
                    <a:lstStyle/>
                    <a:p>
                      <a:pPr algn="ctr" fontAlgn="base"/>
                      <a:r>
                        <a:rPr lang="es-ES" sz="1400" b="0" dirty="0">
                          <a:solidFill>
                            <a:srgbClr val="000000"/>
                          </a:solidFill>
                          <a:effectLst/>
                          <a:latin typeface="Tahoma"/>
                        </a:rPr>
                        <a:t>73.2%</a:t>
                      </a:r>
                    </a:p>
                  </a:txBody>
                  <a:tcPr marL="76419" marR="76419" marT="38205" marB="38205"/>
                </a:tc>
                <a:extLst>
                  <a:ext uri="{0D108BD9-81ED-4DB2-BD59-A6C34878D82A}">
                    <a16:rowId xmlns:a16="http://schemas.microsoft.com/office/drawing/2014/main" val="1442680760"/>
                  </a:ext>
                </a:extLst>
              </a:tr>
              <a:tr h="269862">
                <a:tc>
                  <a:txBody>
                    <a:bodyPr/>
                    <a:lstStyle/>
                    <a:p>
                      <a:pPr algn="l" fontAlgn="base"/>
                      <a:r>
                        <a:rPr lang="es-ES" sz="1400" b="0" dirty="0">
                          <a:solidFill>
                            <a:schemeClr val="tx1"/>
                          </a:solidFill>
                          <a:effectLst/>
                          <a:latin typeface="Tahoma"/>
                        </a:rPr>
                        <a:t>Conectivopatía</a:t>
                      </a:r>
                    </a:p>
                  </a:txBody>
                  <a:tcPr marL="76419" marR="76419" marT="38205" marB="38205"/>
                </a:tc>
                <a:tc>
                  <a:txBody>
                    <a:bodyPr/>
                    <a:lstStyle/>
                    <a:p>
                      <a:pPr algn="ctr" fontAlgn="base"/>
                      <a:r>
                        <a:rPr lang="es-ES" sz="1400" b="0" dirty="0">
                          <a:solidFill>
                            <a:srgbClr val="000000"/>
                          </a:solidFill>
                          <a:effectLst/>
                          <a:latin typeface="Tahoma"/>
                        </a:rPr>
                        <a:t>8.3%</a:t>
                      </a:r>
                    </a:p>
                  </a:txBody>
                  <a:tcPr marL="76419" marR="76419" marT="38205" marB="38205"/>
                </a:tc>
                <a:tc>
                  <a:txBody>
                    <a:bodyPr/>
                    <a:lstStyle/>
                    <a:p>
                      <a:pPr algn="ctr" fontAlgn="base"/>
                      <a:r>
                        <a:rPr lang="es-ES" sz="1400" b="0" dirty="0">
                          <a:solidFill>
                            <a:srgbClr val="000000"/>
                          </a:solidFill>
                          <a:effectLst/>
                          <a:latin typeface="Tahoma"/>
                        </a:rPr>
                        <a:t>7%</a:t>
                      </a:r>
                    </a:p>
                  </a:txBody>
                  <a:tcPr marL="76419" marR="76419" marT="38205" marB="38205"/>
                </a:tc>
                <a:extLst>
                  <a:ext uri="{0D108BD9-81ED-4DB2-BD59-A6C34878D82A}">
                    <a16:rowId xmlns:a16="http://schemas.microsoft.com/office/drawing/2014/main" val="1534748194"/>
                  </a:ext>
                </a:extLst>
              </a:tr>
              <a:tr h="269862">
                <a:tc>
                  <a:txBody>
                    <a:bodyPr/>
                    <a:lstStyle/>
                    <a:p>
                      <a:pPr algn="l" fontAlgn="base"/>
                      <a:r>
                        <a:rPr lang="es-ES" sz="1400" b="0" dirty="0">
                          <a:solidFill>
                            <a:srgbClr val="000000"/>
                          </a:solidFill>
                          <a:effectLst/>
                          <a:latin typeface="Tahoma"/>
                        </a:rPr>
                        <a:t>EPID</a:t>
                      </a:r>
                    </a:p>
                  </a:txBody>
                  <a:tcPr marL="76419" marR="76419" marT="38205" marB="38205"/>
                </a:tc>
                <a:tc>
                  <a:txBody>
                    <a:bodyPr/>
                    <a:lstStyle/>
                    <a:p>
                      <a:pPr algn="ctr" fontAlgn="base"/>
                      <a:r>
                        <a:rPr lang="es-ES" sz="1400" b="0" dirty="0">
                          <a:solidFill>
                            <a:srgbClr val="000000"/>
                          </a:solidFill>
                          <a:effectLst/>
                          <a:latin typeface="Tahoma"/>
                        </a:rPr>
                        <a:t>18.6%</a:t>
                      </a:r>
                    </a:p>
                  </a:txBody>
                  <a:tcPr marL="76419" marR="76419" marT="38205" marB="38205"/>
                </a:tc>
                <a:tc>
                  <a:txBody>
                    <a:bodyPr/>
                    <a:lstStyle/>
                    <a:p>
                      <a:pPr algn="ctr" fontAlgn="base"/>
                      <a:r>
                        <a:rPr lang="es-ES" sz="1400" b="0" dirty="0">
                          <a:solidFill>
                            <a:srgbClr val="000000"/>
                          </a:solidFill>
                          <a:effectLst/>
                          <a:latin typeface="Tahoma"/>
                        </a:rPr>
                        <a:t>8.5%</a:t>
                      </a:r>
                    </a:p>
                  </a:txBody>
                  <a:tcPr marL="76419" marR="76419" marT="38205" marB="38205"/>
                </a:tc>
                <a:extLst>
                  <a:ext uri="{0D108BD9-81ED-4DB2-BD59-A6C34878D82A}">
                    <a16:rowId xmlns:a16="http://schemas.microsoft.com/office/drawing/2014/main" val="66019391"/>
                  </a:ext>
                </a:extLst>
              </a:tr>
              <a:tr h="468707">
                <a:tc>
                  <a:txBody>
                    <a:bodyPr/>
                    <a:lstStyle/>
                    <a:p>
                      <a:pPr algn="l" fontAlgn="base"/>
                      <a:r>
                        <a:rPr lang="es-ES" sz="1400" b="0" dirty="0">
                          <a:solidFill>
                            <a:srgbClr val="000000"/>
                          </a:solidFill>
                          <a:effectLst/>
                          <a:latin typeface="Tahoma"/>
                        </a:rPr>
                        <a:t>Neumonitis hipersensibilidad</a:t>
                      </a:r>
                    </a:p>
                  </a:txBody>
                  <a:tcPr marL="76419" marR="76419" marT="38205" marB="38205"/>
                </a:tc>
                <a:tc>
                  <a:txBody>
                    <a:bodyPr/>
                    <a:lstStyle/>
                    <a:p>
                      <a:pPr algn="ctr" fontAlgn="base"/>
                      <a:r>
                        <a:rPr lang="es-ES" sz="1400" b="0" dirty="0">
                          <a:solidFill>
                            <a:srgbClr val="000000"/>
                          </a:solidFill>
                          <a:effectLst/>
                          <a:latin typeface="Tahoma"/>
                        </a:rPr>
                        <a:t>2.6%</a:t>
                      </a:r>
                    </a:p>
                  </a:txBody>
                  <a:tcPr marL="76419" marR="76419" marT="38205" marB="38205"/>
                </a:tc>
                <a:tc>
                  <a:txBody>
                    <a:bodyPr/>
                    <a:lstStyle/>
                    <a:p>
                      <a:pPr algn="ctr" fontAlgn="base"/>
                      <a:r>
                        <a:rPr lang="es-ES" sz="1400" b="0" dirty="0">
                          <a:solidFill>
                            <a:srgbClr val="000000"/>
                          </a:solidFill>
                          <a:effectLst/>
                          <a:latin typeface="Tahoma"/>
                        </a:rPr>
                        <a:t>2.8%</a:t>
                      </a:r>
                    </a:p>
                  </a:txBody>
                  <a:tcPr marL="76419" marR="76419" marT="38205" marB="38205"/>
                </a:tc>
                <a:extLst>
                  <a:ext uri="{0D108BD9-81ED-4DB2-BD59-A6C34878D82A}">
                    <a16:rowId xmlns:a16="http://schemas.microsoft.com/office/drawing/2014/main" val="330353387"/>
                  </a:ext>
                </a:extLst>
              </a:tr>
              <a:tr h="269862">
                <a:tc>
                  <a:txBody>
                    <a:bodyPr/>
                    <a:lstStyle/>
                    <a:p>
                      <a:pPr algn="l" fontAlgn="base"/>
                      <a:r>
                        <a:rPr lang="es-ES" sz="1400" b="0" dirty="0">
                          <a:solidFill>
                            <a:srgbClr val="000000"/>
                          </a:solidFill>
                          <a:effectLst/>
                          <a:latin typeface="Tahoma"/>
                        </a:rPr>
                        <a:t>Sarcoidosis</a:t>
                      </a:r>
                    </a:p>
                  </a:txBody>
                  <a:tcPr marL="76419" marR="76419" marT="38205" marB="38205"/>
                </a:tc>
                <a:tc>
                  <a:txBody>
                    <a:bodyPr/>
                    <a:lstStyle/>
                    <a:p>
                      <a:pPr algn="ctr" fontAlgn="base"/>
                      <a:r>
                        <a:rPr lang="es-ES" sz="1400" b="0" dirty="0">
                          <a:solidFill>
                            <a:srgbClr val="000000"/>
                          </a:solidFill>
                          <a:effectLst/>
                          <a:latin typeface="Tahoma"/>
                        </a:rPr>
                        <a:t>9%</a:t>
                      </a:r>
                    </a:p>
                  </a:txBody>
                  <a:tcPr marL="76419" marR="76419" marT="38205" marB="38205"/>
                </a:tc>
                <a:tc>
                  <a:txBody>
                    <a:bodyPr/>
                    <a:lstStyle/>
                    <a:p>
                      <a:pPr algn="ctr" fontAlgn="base"/>
                      <a:r>
                        <a:rPr lang="es-ES" sz="1400" b="0" dirty="0">
                          <a:solidFill>
                            <a:srgbClr val="000000"/>
                          </a:solidFill>
                          <a:effectLst/>
                          <a:latin typeface="Tahoma"/>
                        </a:rPr>
                        <a:t>2.8%</a:t>
                      </a:r>
                    </a:p>
                  </a:txBody>
                  <a:tcPr marL="76419" marR="76419" marT="38205" marB="38205"/>
                </a:tc>
                <a:extLst>
                  <a:ext uri="{0D108BD9-81ED-4DB2-BD59-A6C34878D82A}">
                    <a16:rowId xmlns:a16="http://schemas.microsoft.com/office/drawing/2014/main" val="1573948176"/>
                  </a:ext>
                </a:extLst>
              </a:tr>
              <a:tr h="269862">
                <a:tc>
                  <a:txBody>
                    <a:bodyPr/>
                    <a:lstStyle/>
                    <a:p>
                      <a:pPr algn="l" fontAlgn="base"/>
                      <a:r>
                        <a:rPr lang="es-ES" sz="1400" b="0" dirty="0">
                          <a:solidFill>
                            <a:srgbClr val="000000"/>
                          </a:solidFill>
                          <a:effectLst/>
                          <a:latin typeface="Tahoma"/>
                        </a:rPr>
                        <a:t>Otras</a:t>
                      </a:r>
                    </a:p>
                  </a:txBody>
                  <a:tcPr marL="76419" marR="76419" marT="38205" marB="38205"/>
                </a:tc>
                <a:tc>
                  <a:txBody>
                    <a:bodyPr/>
                    <a:lstStyle/>
                    <a:p>
                      <a:pPr algn="ctr" fontAlgn="base"/>
                      <a:r>
                        <a:rPr lang="es-ES" sz="1400" b="0" dirty="0">
                          <a:solidFill>
                            <a:srgbClr val="000000"/>
                          </a:solidFill>
                          <a:effectLst/>
                          <a:latin typeface="Tahoma"/>
                        </a:rPr>
                        <a:t>11.5%</a:t>
                      </a:r>
                    </a:p>
                  </a:txBody>
                  <a:tcPr marL="76419" marR="76419" marT="38205" marB="38205"/>
                </a:tc>
                <a:tc>
                  <a:txBody>
                    <a:bodyPr/>
                    <a:lstStyle/>
                    <a:p>
                      <a:pPr algn="ctr" fontAlgn="base"/>
                      <a:r>
                        <a:rPr lang="es-ES" sz="1400" b="0" dirty="0">
                          <a:solidFill>
                            <a:srgbClr val="000000"/>
                          </a:solidFill>
                          <a:effectLst/>
                          <a:latin typeface="Tahoma"/>
                        </a:rPr>
                        <a:t>5.6%</a:t>
                      </a:r>
                    </a:p>
                  </a:txBody>
                  <a:tcPr marL="76419" marR="76419" marT="38205" marB="38205"/>
                </a:tc>
                <a:extLst>
                  <a:ext uri="{0D108BD9-81ED-4DB2-BD59-A6C34878D82A}">
                    <a16:rowId xmlns:a16="http://schemas.microsoft.com/office/drawing/2014/main" val="645477761"/>
                  </a:ext>
                </a:extLst>
              </a:tr>
            </a:tbl>
          </a:graphicData>
        </a:graphic>
      </p:graphicFrame>
      <p:graphicFrame>
        <p:nvGraphicFramePr>
          <p:cNvPr id="20" name="Tabla 19">
            <a:extLst>
              <a:ext uri="{FF2B5EF4-FFF2-40B4-BE49-F238E27FC236}">
                <a16:creationId xmlns:a16="http://schemas.microsoft.com/office/drawing/2014/main" id="{7ACF949C-224E-3700-BAD6-15063AD77FBC}"/>
              </a:ext>
            </a:extLst>
          </p:cNvPr>
          <p:cNvGraphicFramePr>
            <a:graphicFrameLocks noGrp="1"/>
          </p:cNvGraphicFramePr>
          <p:nvPr>
            <p:extLst>
              <p:ext uri="{D42A27DB-BD31-4B8C-83A1-F6EECF244321}">
                <p14:modId xmlns:p14="http://schemas.microsoft.com/office/powerpoint/2010/main" val="3183737034"/>
              </p:ext>
            </p:extLst>
          </p:nvPr>
        </p:nvGraphicFramePr>
        <p:xfrm>
          <a:off x="8209471" y="4111923"/>
          <a:ext cx="3748958" cy="1159080"/>
        </p:xfrm>
        <a:graphic>
          <a:graphicData uri="http://schemas.openxmlformats.org/drawingml/2006/table">
            <a:tbl>
              <a:tblPr firstRow="1" bandRow="1">
                <a:tableStyleId>{F5AB1C69-6EDB-4FF4-983F-18BD219EF322}</a:tableStyleId>
              </a:tblPr>
              <a:tblGrid>
                <a:gridCol w="1333622">
                  <a:extLst>
                    <a:ext uri="{9D8B030D-6E8A-4147-A177-3AD203B41FA5}">
                      <a16:colId xmlns:a16="http://schemas.microsoft.com/office/drawing/2014/main" val="1368408820"/>
                    </a:ext>
                  </a:extLst>
                </a:gridCol>
                <a:gridCol w="889082">
                  <a:extLst>
                    <a:ext uri="{9D8B030D-6E8A-4147-A177-3AD203B41FA5}">
                      <a16:colId xmlns:a16="http://schemas.microsoft.com/office/drawing/2014/main" val="1844549159"/>
                    </a:ext>
                  </a:extLst>
                </a:gridCol>
                <a:gridCol w="829808">
                  <a:extLst>
                    <a:ext uri="{9D8B030D-6E8A-4147-A177-3AD203B41FA5}">
                      <a16:colId xmlns:a16="http://schemas.microsoft.com/office/drawing/2014/main" val="3097226638"/>
                    </a:ext>
                  </a:extLst>
                </a:gridCol>
                <a:gridCol w="696446">
                  <a:extLst>
                    <a:ext uri="{9D8B030D-6E8A-4147-A177-3AD203B41FA5}">
                      <a16:colId xmlns:a16="http://schemas.microsoft.com/office/drawing/2014/main" val="3273711986"/>
                    </a:ext>
                  </a:extLst>
                </a:gridCol>
              </a:tblGrid>
              <a:tr h="237987">
                <a:tc>
                  <a:txBody>
                    <a:bodyPr/>
                    <a:lstStyle/>
                    <a:p>
                      <a:pPr fontAlgn="auto"/>
                      <a:endParaRPr lang="es-ES" sz="1400" b="0" dirty="0">
                        <a:solidFill>
                          <a:srgbClr val="000000"/>
                        </a:solidFill>
                        <a:effectLst/>
                        <a:latin typeface="Tahoma"/>
                      </a:endParaRPr>
                    </a:p>
                  </a:txBody>
                  <a:tcPr marL="76419" marR="76419" marT="38205" marB="38205"/>
                </a:tc>
                <a:tc>
                  <a:txBody>
                    <a:bodyPr/>
                    <a:lstStyle/>
                    <a:p>
                      <a:pPr algn="ctr" fontAlgn="base"/>
                      <a:r>
                        <a:rPr lang="es-ES" sz="1400" b="0" dirty="0">
                          <a:solidFill>
                            <a:srgbClr val="FFFFFF"/>
                          </a:solidFill>
                          <a:effectLst/>
                          <a:latin typeface="Tahoma"/>
                        </a:rPr>
                        <a:t>D&lt;550</a:t>
                      </a:r>
                    </a:p>
                  </a:txBody>
                  <a:tcPr marL="76419" marR="76419" marT="38205" marB="38205"/>
                </a:tc>
                <a:tc>
                  <a:txBody>
                    <a:bodyPr/>
                    <a:lstStyle/>
                    <a:p>
                      <a:pPr algn="ctr" fontAlgn="base"/>
                      <a:r>
                        <a:rPr lang="es-ES" sz="1400" b="0" dirty="0">
                          <a:solidFill>
                            <a:srgbClr val="FFFFFF"/>
                          </a:solidFill>
                          <a:effectLst/>
                          <a:latin typeface="Tahoma"/>
                        </a:rPr>
                        <a:t>D&gt;550</a:t>
                      </a:r>
                    </a:p>
                  </a:txBody>
                  <a:tcPr marL="76419" marR="76419" marT="38205" marB="38205"/>
                </a:tc>
                <a:tc>
                  <a:txBody>
                    <a:bodyPr/>
                    <a:lstStyle/>
                    <a:p>
                      <a:pPr algn="ctr" fontAlgn="base"/>
                      <a:r>
                        <a:rPr lang="es-ES" sz="1400" b="0" dirty="0">
                          <a:solidFill>
                            <a:srgbClr val="FFFFFF"/>
                          </a:solidFill>
                          <a:effectLst/>
                          <a:latin typeface="Tahoma"/>
                        </a:rPr>
                        <a:t>p</a:t>
                      </a:r>
                    </a:p>
                  </a:txBody>
                  <a:tcPr marL="76419" marR="76419" marT="38205" marB="38205"/>
                </a:tc>
                <a:extLst>
                  <a:ext uri="{0D108BD9-81ED-4DB2-BD59-A6C34878D82A}">
                    <a16:rowId xmlns:a16="http://schemas.microsoft.com/office/drawing/2014/main" val="3825127560"/>
                  </a:ext>
                </a:extLst>
              </a:tr>
              <a:tr h="281258">
                <a:tc>
                  <a:txBody>
                    <a:bodyPr/>
                    <a:lstStyle/>
                    <a:p>
                      <a:pPr fontAlgn="base"/>
                      <a:r>
                        <a:rPr lang="es-ES" sz="1400" b="0" dirty="0">
                          <a:effectLst/>
                          <a:latin typeface="Tahoma"/>
                        </a:rPr>
                        <a:t>FVC&lt;80%</a:t>
                      </a:r>
                    </a:p>
                  </a:txBody>
                  <a:tcPr marL="76419" marR="76419" marT="38205" marB="38205"/>
                </a:tc>
                <a:tc>
                  <a:txBody>
                    <a:bodyPr/>
                    <a:lstStyle/>
                    <a:p>
                      <a:pPr algn="ctr" fontAlgn="base"/>
                      <a:r>
                        <a:rPr lang="es-ES" sz="1400" b="0" dirty="0">
                          <a:effectLst/>
                          <a:latin typeface="Tahoma"/>
                        </a:rPr>
                        <a:t>38.9%</a:t>
                      </a:r>
                    </a:p>
                  </a:txBody>
                  <a:tcPr marL="76419" marR="76419" marT="38205" marB="38205"/>
                </a:tc>
                <a:tc>
                  <a:txBody>
                    <a:bodyPr/>
                    <a:lstStyle/>
                    <a:p>
                      <a:pPr algn="ctr" fontAlgn="base"/>
                      <a:r>
                        <a:rPr lang="es-ES" sz="1400" b="0" dirty="0">
                          <a:effectLst/>
                          <a:latin typeface="Tahoma"/>
                        </a:rPr>
                        <a:t>52.9%</a:t>
                      </a:r>
                    </a:p>
                  </a:txBody>
                  <a:tcPr marL="76419" marR="76419" marT="38205" marB="38205"/>
                </a:tc>
                <a:tc>
                  <a:txBody>
                    <a:bodyPr/>
                    <a:lstStyle/>
                    <a:p>
                      <a:pPr algn="ctr" fontAlgn="base"/>
                      <a:r>
                        <a:rPr lang="es-ES" sz="1400" b="0" dirty="0">
                          <a:effectLst/>
                          <a:latin typeface="Tahoma"/>
                        </a:rPr>
                        <a:t>0.11</a:t>
                      </a:r>
                    </a:p>
                  </a:txBody>
                  <a:tcPr marL="76419" marR="76419" marT="38205" marB="38205"/>
                </a:tc>
                <a:extLst>
                  <a:ext uri="{0D108BD9-81ED-4DB2-BD59-A6C34878D82A}">
                    <a16:rowId xmlns:a16="http://schemas.microsoft.com/office/drawing/2014/main" val="3629200254"/>
                  </a:ext>
                </a:extLst>
              </a:tr>
              <a:tr h="281258">
                <a:tc>
                  <a:txBody>
                    <a:bodyPr/>
                    <a:lstStyle/>
                    <a:p>
                      <a:pPr fontAlgn="base"/>
                      <a:r>
                        <a:rPr lang="es-ES" sz="1400" err="1">
                          <a:effectLst/>
                          <a:latin typeface="Tahoma"/>
                        </a:rPr>
                        <a:t>Antifibrótico</a:t>
                      </a:r>
                      <a:endParaRPr lang="es-ES" sz="1400">
                        <a:effectLst/>
                        <a:latin typeface="Tahoma"/>
                      </a:endParaRPr>
                    </a:p>
                  </a:txBody>
                  <a:tcPr marL="76419" marR="76419" marT="38205" marB="38205"/>
                </a:tc>
                <a:tc>
                  <a:txBody>
                    <a:bodyPr/>
                    <a:lstStyle/>
                    <a:p>
                      <a:pPr algn="ctr" fontAlgn="base"/>
                      <a:r>
                        <a:rPr lang="es-ES" sz="1400" dirty="0">
                          <a:effectLst/>
                          <a:latin typeface="Tahoma"/>
                        </a:rPr>
                        <a:t>27.7%</a:t>
                      </a:r>
                    </a:p>
                  </a:txBody>
                  <a:tcPr marL="76419" marR="76419" marT="38205" marB="38205"/>
                </a:tc>
                <a:tc>
                  <a:txBody>
                    <a:bodyPr/>
                    <a:lstStyle/>
                    <a:p>
                      <a:pPr algn="ctr" fontAlgn="base"/>
                      <a:r>
                        <a:rPr lang="es-ES" sz="1400" dirty="0">
                          <a:effectLst/>
                          <a:latin typeface="Tahoma"/>
                        </a:rPr>
                        <a:t>46.5%</a:t>
                      </a:r>
                    </a:p>
                  </a:txBody>
                  <a:tcPr marL="76419" marR="76419" marT="38205" marB="38205"/>
                </a:tc>
                <a:tc>
                  <a:txBody>
                    <a:bodyPr/>
                    <a:lstStyle/>
                    <a:p>
                      <a:pPr algn="ctr" fontAlgn="base"/>
                      <a:r>
                        <a:rPr lang="es-ES" sz="1400" dirty="0">
                          <a:effectLst/>
                          <a:latin typeface="Tahoma"/>
                        </a:rPr>
                        <a:t>0.007</a:t>
                      </a:r>
                    </a:p>
                  </a:txBody>
                  <a:tcPr marL="76419" marR="76419" marT="38205" marB="38205"/>
                </a:tc>
                <a:extLst>
                  <a:ext uri="{0D108BD9-81ED-4DB2-BD59-A6C34878D82A}">
                    <a16:rowId xmlns:a16="http://schemas.microsoft.com/office/drawing/2014/main" val="1162784481"/>
                  </a:ext>
                </a:extLst>
              </a:tr>
              <a:tr h="281258">
                <a:tc>
                  <a:txBody>
                    <a:bodyPr/>
                    <a:lstStyle/>
                    <a:p>
                      <a:pPr fontAlgn="base"/>
                      <a:r>
                        <a:rPr lang="es-ES" sz="1400" dirty="0">
                          <a:effectLst/>
                          <a:latin typeface="Tahoma"/>
                        </a:rPr>
                        <a:t>OCD inicial</a:t>
                      </a:r>
                    </a:p>
                  </a:txBody>
                  <a:tcPr marL="76419" marR="76419" marT="38205" marB="38205"/>
                </a:tc>
                <a:tc>
                  <a:txBody>
                    <a:bodyPr/>
                    <a:lstStyle/>
                    <a:p>
                      <a:pPr algn="ctr" fontAlgn="base"/>
                      <a:r>
                        <a:rPr lang="es-ES" sz="1400" dirty="0">
                          <a:effectLst/>
                          <a:latin typeface="Tahoma"/>
                        </a:rPr>
                        <a:t>15.8%</a:t>
                      </a:r>
                    </a:p>
                  </a:txBody>
                  <a:tcPr marL="76419" marR="76419" marT="38205" marB="38205"/>
                </a:tc>
                <a:tc>
                  <a:txBody>
                    <a:bodyPr/>
                    <a:lstStyle/>
                    <a:p>
                      <a:pPr algn="ctr" fontAlgn="base"/>
                      <a:r>
                        <a:rPr lang="es-ES" sz="1400" dirty="0">
                          <a:effectLst/>
                          <a:latin typeface="Tahoma"/>
                        </a:rPr>
                        <a:t>25.4%</a:t>
                      </a:r>
                    </a:p>
                  </a:txBody>
                  <a:tcPr marL="76419" marR="76419" marT="38205" marB="38205"/>
                </a:tc>
                <a:tc>
                  <a:txBody>
                    <a:bodyPr/>
                    <a:lstStyle/>
                    <a:p>
                      <a:pPr algn="ctr" fontAlgn="base"/>
                      <a:r>
                        <a:rPr lang="es-ES" sz="1400" dirty="0">
                          <a:effectLst/>
                          <a:latin typeface="Tahoma"/>
                        </a:rPr>
                        <a:t>NS</a:t>
                      </a:r>
                    </a:p>
                  </a:txBody>
                  <a:tcPr marL="76419" marR="76419" marT="38205" marB="38205"/>
                </a:tc>
                <a:extLst>
                  <a:ext uri="{0D108BD9-81ED-4DB2-BD59-A6C34878D82A}">
                    <a16:rowId xmlns:a16="http://schemas.microsoft.com/office/drawing/2014/main" val="2548292357"/>
                  </a:ext>
                </a:extLst>
              </a:tr>
            </a:tbl>
          </a:graphicData>
        </a:graphic>
      </p:graphicFrame>
      <p:sp>
        <p:nvSpPr>
          <p:cNvPr id="21" name="Rectángulo 20">
            <a:extLst>
              <a:ext uri="{FF2B5EF4-FFF2-40B4-BE49-F238E27FC236}">
                <a16:creationId xmlns:a16="http://schemas.microsoft.com/office/drawing/2014/main" id="{F8AC9BD0-FA01-D9CE-DF89-AA8FB39AD5D1}"/>
              </a:ext>
            </a:extLst>
          </p:cNvPr>
          <p:cNvSpPr/>
          <p:nvPr/>
        </p:nvSpPr>
        <p:spPr>
          <a:xfrm>
            <a:off x="2810361" y="424224"/>
            <a:ext cx="4648767" cy="1099974"/>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76421" tIns="38211" rIns="76421" bIns="38211"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r>
              <a:rPr lang="es-ES" sz="1400" dirty="0">
                <a:solidFill>
                  <a:srgbClr val="000000"/>
                </a:solidFill>
                <a:latin typeface="Tahoma"/>
                <a:ea typeface="Tahoma"/>
                <a:cs typeface="Times New Roman"/>
              </a:rPr>
              <a:t>No encontramos relación entre la DD y los estudios realizados (Broncoscopia, BAL, biopsia transbronquial o quirúrgica, TC alta resolución, P. funcionales o test de la marcha) o el método diagnóstico definitivo.</a:t>
            </a:r>
            <a:endParaRPr lang="es-ES" sz="1400">
              <a:latin typeface="Tahoma"/>
              <a:ea typeface="Tahoma"/>
              <a:cs typeface="Tahoma"/>
            </a:endParaRPr>
          </a:p>
        </p:txBody>
      </p:sp>
      <p:sp>
        <p:nvSpPr>
          <p:cNvPr id="23" name="Rectángulo 22">
            <a:extLst>
              <a:ext uri="{FF2B5EF4-FFF2-40B4-BE49-F238E27FC236}">
                <a16:creationId xmlns:a16="http://schemas.microsoft.com/office/drawing/2014/main" id="{E0140EE7-417B-24DF-8F37-3E3C93EF01D3}"/>
              </a:ext>
            </a:extLst>
          </p:cNvPr>
          <p:cNvSpPr/>
          <p:nvPr/>
        </p:nvSpPr>
        <p:spPr>
          <a:xfrm>
            <a:off x="629167" y="6015987"/>
            <a:ext cx="10322942" cy="661359"/>
          </a:xfrm>
          <a:prstGeom prst="rect">
            <a:avLst/>
          </a:prstGeom>
          <a:solidFill>
            <a:schemeClr val="accent3">
              <a:lumMod val="40000"/>
              <a:lumOff val="6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buFont typeface="Wingdings"/>
              <a:buChar char="Ø"/>
            </a:pPr>
            <a:r>
              <a:rPr lang="es-ES" sz="1600" dirty="0">
                <a:solidFill>
                  <a:schemeClr val="tx1"/>
                </a:solidFill>
                <a:latin typeface="Tahoma"/>
                <a:ea typeface="Tahoma"/>
                <a:cs typeface="Calibri"/>
              </a:rPr>
              <a:t>Encontramos importantes demoras diagnósticas en los pacientes con EPID. Estas fueron especialmente acusadas entre los casos con FPI, relacionándose con una peor situación funcional posiblemente pronóstica</a:t>
            </a:r>
            <a:r>
              <a:rPr lang="es-ES" dirty="0">
                <a:solidFill>
                  <a:schemeClr val="tx1"/>
                </a:solidFill>
                <a:cs typeface="Calibri"/>
              </a:rPr>
              <a:t>.</a:t>
            </a:r>
            <a:r>
              <a:rPr lang="es-ES" dirty="0">
                <a:cs typeface="Calibri"/>
              </a:rPr>
              <a:t> </a:t>
            </a:r>
            <a:endParaRPr lang="es-ES" dirty="0"/>
          </a:p>
        </p:txBody>
      </p:sp>
      <p:sp>
        <p:nvSpPr>
          <p:cNvPr id="24" name="CuadroTexto 23">
            <a:extLst>
              <a:ext uri="{FF2B5EF4-FFF2-40B4-BE49-F238E27FC236}">
                <a16:creationId xmlns:a16="http://schemas.microsoft.com/office/drawing/2014/main" id="{30EF599A-6213-4E0E-35AA-6D1CAC80D87D}"/>
              </a:ext>
            </a:extLst>
          </p:cNvPr>
          <p:cNvSpPr txBox="1"/>
          <p:nvPr/>
        </p:nvSpPr>
        <p:spPr>
          <a:xfrm>
            <a:off x="4530742" y="5504965"/>
            <a:ext cx="2090656" cy="4144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s-ES" sz="2000" dirty="0">
                <a:latin typeface="Tahoma"/>
                <a:ea typeface="Tahoma"/>
                <a:cs typeface="Calibri"/>
              </a:rPr>
              <a:t>CONCLUSIONES</a:t>
            </a:r>
            <a:endParaRPr lang="es-ES" sz="2000" dirty="0">
              <a:latin typeface="Tahoma"/>
              <a:ea typeface="Tahoma"/>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551</Words>
  <Application>Microsoft Office PowerPoint</Application>
  <PresentationFormat>Panorámica</PresentationFormat>
  <Paragraphs>68</Paragraphs>
  <Slides>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Arial</vt:lpstr>
      <vt:lpstr>Calibri</vt:lpstr>
      <vt:lpstr>Tahoma</vt:lpstr>
      <vt:lpstr>Wingdings</vt:lpstr>
      <vt:lpstr>Wingdings,Sans-Serif</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jacinto hernandez borge</cp:lastModifiedBy>
  <cp:revision>657</cp:revision>
  <dcterms:created xsi:type="dcterms:W3CDTF">2024-02-05T13:08:18Z</dcterms:created>
  <dcterms:modified xsi:type="dcterms:W3CDTF">2024-02-20T18:06:47Z</dcterms:modified>
</cp:coreProperties>
</file>