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9509054305784336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3509532468067493E-2"/>
          <c:y val="0.19567070426103664"/>
          <c:w val="0.93459946031680641"/>
          <c:h val="0.4881591076323471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CFPE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203E-42DF-85BA-0E424211AA61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203E-42DF-85BA-0E424211AA61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203E-42DF-85BA-0E424211AA61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203E-42DF-85BA-0E424211AA61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9-203E-42DF-85BA-0E424211AA6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Sexo varón</c:v>
                </c:pt>
                <c:pt idx="1">
                  <c:v>Cancer de pulmón</c:v>
                </c:pt>
                <c:pt idx="2">
                  <c:v>Antifibróticos</c:v>
                </c:pt>
                <c:pt idx="3">
                  <c:v>Tratamiento inhalado</c:v>
                </c:pt>
                <c:pt idx="4">
                  <c:v>Agudizaciones año previo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11</c:v>
                </c:pt>
                <c:pt idx="1">
                  <c:v>3</c:v>
                </c:pt>
                <c:pt idx="2">
                  <c:v>5</c:v>
                </c:pt>
                <c:pt idx="3">
                  <c:v>11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4C-4EB3-92EB-148D7B18C40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5199370612567523E-3"/>
          <c:y val="0.58217684330089903"/>
          <c:w val="0.57621730660417581"/>
          <c:h val="0.417823156699101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288500301695321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4891643588729176E-2"/>
          <c:y val="0.16620285918052119"/>
          <c:w val="0.93459946031680641"/>
          <c:h val="0.4881591076323471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FPI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349E-4BA4-82A0-F022D1A0DDC0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349E-4BA4-82A0-F022D1A0DDC0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349E-4BA4-82A0-F022D1A0DDC0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349E-4BA4-82A0-F022D1A0DDC0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9-349E-4BA4-82A0-F022D1A0DDC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Sexo varón</c:v>
                </c:pt>
                <c:pt idx="1">
                  <c:v>Cancer de pulmón</c:v>
                </c:pt>
                <c:pt idx="2">
                  <c:v>Antifibróticos</c:v>
                </c:pt>
                <c:pt idx="3">
                  <c:v>Tratamiento inhalado</c:v>
                </c:pt>
                <c:pt idx="4">
                  <c:v>Agudizaciones año previo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9</c:v>
                </c:pt>
                <c:pt idx="1">
                  <c:v>0</c:v>
                </c:pt>
                <c:pt idx="2">
                  <c:v>13</c:v>
                </c:pt>
                <c:pt idx="3">
                  <c:v>4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49E-4BA4-82A0-F022D1A0DDC0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54574919997820082"/>
          <c:w val="0.60718523414127257"/>
          <c:h val="0.4481795261346829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8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8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22/02/2024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63688" y="490903"/>
            <a:ext cx="7128792" cy="613891"/>
          </a:xfrm>
        </p:spPr>
        <p:txBody>
          <a:bodyPr>
            <a:normAutofit fontScale="90000"/>
          </a:bodyPr>
          <a:lstStyle/>
          <a:p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COMPARACION ENTRE LOS PACIENTES CON ENFISEMA-FIBROSIS Y FPI AL DIAGNOSTICO</a:t>
            </a:r>
            <a:b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17F9AE4-43C8-E38C-C793-F403697070D4}"/>
              </a:ext>
            </a:extLst>
          </p:cNvPr>
          <p:cNvSpPr txBox="1"/>
          <p:nvPr/>
        </p:nvSpPr>
        <p:spPr>
          <a:xfrm>
            <a:off x="1" y="830744"/>
            <a:ext cx="9144000" cy="548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Ángel Carmona González, Sofía Gutiérrez Hernández, Raquel de Andrés David, Aureliano </a:t>
            </a:r>
            <a:r>
              <a:rPr lang="es-ES" sz="1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Ais</a:t>
            </a:r>
            <a:r>
              <a:rPr lang="es-ES" sz="1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Daza, Aurelio </a:t>
            </a:r>
            <a:r>
              <a:rPr lang="es-ES" sz="1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Arnedillo</a:t>
            </a:r>
            <a:r>
              <a:rPr lang="es-ES" sz="1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Muñoz.</a:t>
            </a: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Hospital U. Puerta del Mar de Cádiz.</a:t>
            </a: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Diagrama de flujo: proceso alternativo 4">
            <a:extLst>
              <a:ext uri="{FF2B5EF4-FFF2-40B4-BE49-F238E27FC236}">
                <a16:creationId xmlns:a16="http://schemas.microsoft.com/office/drawing/2014/main" id="{AF8E8B44-541B-CE66-3FD5-C6CBEA2EA55D}"/>
              </a:ext>
            </a:extLst>
          </p:cNvPr>
          <p:cNvSpPr/>
          <p:nvPr/>
        </p:nvSpPr>
        <p:spPr>
          <a:xfrm>
            <a:off x="251520" y="1861633"/>
            <a:ext cx="3361205" cy="1136120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El objetivo de este estudio fue evaluar las diferencias al diagnóstico entre los pacientes con FPI (Fibrosis Pulmonar Idiopática) y CFPE (Enfisema-Fibrosis).</a:t>
            </a:r>
            <a:endParaRPr lang="es-E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Diagrama de flujo: proceso alternativo 5">
            <a:extLst>
              <a:ext uri="{FF2B5EF4-FFF2-40B4-BE49-F238E27FC236}">
                <a16:creationId xmlns:a16="http://schemas.microsoft.com/office/drawing/2014/main" id="{2BA99E28-E278-563B-87A8-21C1EA35F0CC}"/>
              </a:ext>
            </a:extLst>
          </p:cNvPr>
          <p:cNvSpPr/>
          <p:nvPr/>
        </p:nvSpPr>
        <p:spPr>
          <a:xfrm>
            <a:off x="251520" y="3664684"/>
            <a:ext cx="3361205" cy="1296144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 realizó un estudio observacional, transversal, descriptivo de todos los pacientes diagnosticados de CFPE en consulta y se comparó con una muestra al azar de pacientes con FPI. </a:t>
            </a:r>
            <a:endParaRPr lang="es-ES" sz="1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Diagrama de flujo: proceso alternativo 6">
            <a:extLst>
              <a:ext uri="{FF2B5EF4-FFF2-40B4-BE49-F238E27FC236}">
                <a16:creationId xmlns:a16="http://schemas.microsoft.com/office/drawing/2014/main" id="{7F8FF081-D6F0-C475-4C77-1384FED59447}"/>
              </a:ext>
            </a:extLst>
          </p:cNvPr>
          <p:cNvSpPr/>
          <p:nvPr/>
        </p:nvSpPr>
        <p:spPr>
          <a:xfrm>
            <a:off x="3779913" y="2283718"/>
            <a:ext cx="3240360" cy="2579702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14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V</a:t>
            </a:r>
            <a:r>
              <a:rPr lang="es-ES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ariables demográficas 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F</a:t>
            </a:r>
            <a:r>
              <a:rPr lang="es-ES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unción pulmonar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C</a:t>
            </a:r>
            <a:r>
              <a:rPr lang="es-ES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omorbilidades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T</a:t>
            </a:r>
            <a:r>
              <a:rPr lang="es-ES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iempo transcurrido hasta diagnóstico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Tratamientos recibidos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E</a:t>
            </a:r>
            <a:r>
              <a:rPr lang="es-ES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xacerbaciones último año</a:t>
            </a:r>
            <a:endParaRPr lang="es-ES" sz="1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6E62C7F-6E68-5619-31C1-98BBDC78B229}"/>
              </a:ext>
            </a:extLst>
          </p:cNvPr>
          <p:cNvSpPr txBox="1"/>
          <p:nvPr/>
        </p:nvSpPr>
        <p:spPr>
          <a:xfrm>
            <a:off x="323678" y="146349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OBJETIVO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9FCEF0A-0D70-A9B9-0681-D1701ACA1BC3}"/>
              </a:ext>
            </a:extLst>
          </p:cNvPr>
          <p:cNvSpPr txBox="1"/>
          <p:nvPr/>
        </p:nvSpPr>
        <p:spPr>
          <a:xfrm>
            <a:off x="323528" y="328011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MATERIAL Y MÉTODO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482CDDF-8CBA-D134-0149-E167F6A7E79A}"/>
              </a:ext>
            </a:extLst>
          </p:cNvPr>
          <p:cNvSpPr txBox="1"/>
          <p:nvPr/>
        </p:nvSpPr>
        <p:spPr>
          <a:xfrm>
            <a:off x="3887924" y="187838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VARIABLES</a:t>
            </a:r>
          </a:p>
        </p:txBody>
      </p:sp>
      <p:pic>
        <p:nvPicPr>
          <p:cNvPr id="1026" name="Picture 2" descr="Tomografía computada de alta resolución en el diagnóstico de la fibrosis  pulmonar idiopática">
            <a:extLst>
              <a:ext uri="{FF2B5EF4-FFF2-40B4-BE49-F238E27FC236}">
                <a16:creationId xmlns:a16="http://schemas.microsoft.com/office/drawing/2014/main" id="{EBCB7807-609B-A1C3-8404-112C44CB3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962" y="1203598"/>
            <a:ext cx="1830692" cy="1573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ibroenfisema pulmonar: EPOC y fibrosis pulmonar">
            <a:extLst>
              <a:ext uri="{FF2B5EF4-FFF2-40B4-BE49-F238E27FC236}">
                <a16:creationId xmlns:a16="http://schemas.microsoft.com/office/drawing/2014/main" id="{3E3B894E-8E1E-D94A-E26A-F28A8599D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962" y="2952810"/>
            <a:ext cx="1745190" cy="1646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DF74543C-862F-2D79-49DF-2DFD54DBB8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2111716"/>
              </p:ext>
            </p:extLst>
          </p:nvPr>
        </p:nvGraphicFramePr>
        <p:xfrm>
          <a:off x="107504" y="627534"/>
          <a:ext cx="3191962" cy="2163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E9C0731E-90D1-F7AF-7100-C8FFD05DC7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9047006"/>
              </p:ext>
            </p:extLst>
          </p:nvPr>
        </p:nvGraphicFramePr>
        <p:xfrm>
          <a:off x="107504" y="2839094"/>
          <a:ext cx="3191962" cy="2163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Diagrama de flujo: proceso alternativo 5">
            <a:extLst>
              <a:ext uri="{FF2B5EF4-FFF2-40B4-BE49-F238E27FC236}">
                <a16:creationId xmlns:a16="http://schemas.microsoft.com/office/drawing/2014/main" id="{C165A61B-88DB-0400-CA8E-FF67F3BAC993}"/>
              </a:ext>
            </a:extLst>
          </p:cNvPr>
          <p:cNvSpPr/>
          <p:nvPr/>
        </p:nvSpPr>
        <p:spPr>
          <a:xfrm>
            <a:off x="3422185" y="503664"/>
            <a:ext cx="2797668" cy="4453661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Se observaron diferencias </a:t>
            </a:r>
            <a:r>
              <a:rPr lang="es-ES" sz="12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como: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Mayor numero de pacientes varones con CFPE vs FPI (11 vs 9 hombres; p=0.044)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12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M</a:t>
            </a:r>
            <a:r>
              <a:rPr lang="es-ES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ayor incidencia de cáncer de pulmón en pacientes con </a:t>
            </a:r>
            <a:r>
              <a:rPr lang="es-ES" sz="12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CFPE</a:t>
            </a:r>
            <a:r>
              <a:rPr lang="es-ES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(3 vs 0; p=0,044)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12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M</a:t>
            </a:r>
            <a:r>
              <a:rPr lang="es-ES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ayor número de pacientes FPI </a:t>
            </a:r>
            <a:r>
              <a:rPr lang="es-ES" sz="12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tratados con</a:t>
            </a:r>
            <a:r>
              <a:rPr lang="es-ES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antifibrótico</a:t>
            </a:r>
            <a:r>
              <a:rPr lang="es-ES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(13 vs 5; p=0,004)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12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U</a:t>
            </a:r>
            <a:r>
              <a:rPr lang="es-ES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n mayor número de pacientes CFPE recibió tratamiento inhalado (11 vs 4; p&lt;0,001)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12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Agudizaron menos pacientes</a:t>
            </a:r>
            <a:r>
              <a:rPr lang="es-ES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en el año previo en el grupo de CFPE (1 vs 6; p= 0,047).</a:t>
            </a:r>
            <a:endParaRPr lang="es-ES" sz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1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61669C7-B1A3-4D56-50E8-10F3608648E2}"/>
              </a:ext>
            </a:extLst>
          </p:cNvPr>
          <p:cNvSpPr txBox="1"/>
          <p:nvPr/>
        </p:nvSpPr>
        <p:spPr>
          <a:xfrm>
            <a:off x="3992927" y="74171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RESULTADOS</a:t>
            </a:r>
          </a:p>
        </p:txBody>
      </p:sp>
      <p:sp>
        <p:nvSpPr>
          <p:cNvPr id="8" name="Cerrar llave 7">
            <a:extLst>
              <a:ext uri="{FF2B5EF4-FFF2-40B4-BE49-F238E27FC236}">
                <a16:creationId xmlns:a16="http://schemas.microsoft.com/office/drawing/2014/main" id="{9AAE33EC-30C0-9EC9-0B4B-7AC662217610}"/>
              </a:ext>
            </a:extLst>
          </p:cNvPr>
          <p:cNvSpPr/>
          <p:nvPr/>
        </p:nvSpPr>
        <p:spPr>
          <a:xfrm>
            <a:off x="6284454" y="443503"/>
            <a:ext cx="526715" cy="459141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D296A8B-19F2-B237-9969-AE0EBF0D69E8}"/>
              </a:ext>
            </a:extLst>
          </p:cNvPr>
          <p:cNvSpPr txBox="1"/>
          <p:nvPr/>
        </p:nvSpPr>
        <p:spPr>
          <a:xfrm>
            <a:off x="7174321" y="972691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CONCLUSIÓN</a:t>
            </a:r>
          </a:p>
        </p:txBody>
      </p:sp>
      <p:sp>
        <p:nvSpPr>
          <p:cNvPr id="12" name="Diagrama de flujo: proceso alternativo 11">
            <a:extLst>
              <a:ext uri="{FF2B5EF4-FFF2-40B4-BE49-F238E27FC236}">
                <a16:creationId xmlns:a16="http://schemas.microsoft.com/office/drawing/2014/main" id="{5893B0AE-C658-8120-C959-641B7CA8A591}"/>
              </a:ext>
            </a:extLst>
          </p:cNvPr>
          <p:cNvSpPr/>
          <p:nvPr/>
        </p:nvSpPr>
        <p:spPr>
          <a:xfrm>
            <a:off x="6811169" y="1342023"/>
            <a:ext cx="2225327" cy="2793215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E</a:t>
            </a:r>
            <a:r>
              <a:rPr lang="es-E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n nuestro grupo de pacientes con CFPE encontramos un aumento significativo de varones e incidencia de cáncer de pulmón, así como menor incidencia de agudizaciones y menor tasa de tratamiento </a:t>
            </a:r>
            <a:r>
              <a:rPr lang="es-E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antifibróticos</a:t>
            </a:r>
            <a:r>
              <a:rPr lang="es-E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comparado con el grupo de FPI.</a:t>
            </a:r>
            <a:endParaRPr lang="es-E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1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259</Words>
  <Application>Microsoft Office PowerPoint</Application>
  <PresentationFormat>Presentación en pantalla (16:9)</PresentationFormat>
  <Paragraphs>26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Tema de Office</vt:lpstr>
      <vt:lpstr>COMPARACION ENTRE LOS PACIENTES CON ENFISEMA-FIBROSIS Y FPI AL DIAGNOSTICO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angel</cp:lastModifiedBy>
  <cp:revision>18</cp:revision>
  <dcterms:created xsi:type="dcterms:W3CDTF">2024-02-05T13:08:18Z</dcterms:created>
  <dcterms:modified xsi:type="dcterms:W3CDTF">2024-02-22T18:14:28Z</dcterms:modified>
</cp:coreProperties>
</file>