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0"/>
    <p:restoredTop sz="94628"/>
  </p:normalViewPr>
  <p:slideViewPr>
    <p:cSldViewPr>
      <p:cViewPr varScale="1">
        <p:scale>
          <a:sx n="156" d="100"/>
          <a:sy n="156" d="100"/>
        </p:scale>
        <p:origin x="184" y="22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A3B8A0-D69C-424C-9FF5-BAB5E618AF7E}" type="datetimeFigureOut">
              <a:rPr lang="es-ES" smtClean="0"/>
              <a:t>26/2/24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FBFD7-92E4-4CE2-ABF2-DE519B3B649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3782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2FBFD7-92E4-4CE2-ABF2-DE519B3B649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921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2FBFD7-92E4-4CE2-ABF2-DE519B3B649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128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26/2/24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0839BCFF-43D4-6E97-016F-C0158CB1D4C1}"/>
              </a:ext>
            </a:extLst>
          </p:cNvPr>
          <p:cNvSpPr/>
          <p:nvPr/>
        </p:nvSpPr>
        <p:spPr>
          <a:xfrm>
            <a:off x="1907704" y="51469"/>
            <a:ext cx="6696744" cy="56918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Pacientes</a:t>
            </a:r>
            <a:r>
              <a:rPr lang="es-ES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 FPI en HUPR: Características generales, pruebas funcionales y tolerancia al ejercicio.</a:t>
            </a:r>
            <a:endParaRPr lang="es-E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6B1D6AD-E6E5-5615-D209-25470CDF30BB}"/>
              </a:ext>
            </a:extLst>
          </p:cNvPr>
          <p:cNvSpPr txBox="1"/>
          <p:nvPr/>
        </p:nvSpPr>
        <p:spPr>
          <a:xfrm>
            <a:off x="745541" y="630523"/>
            <a:ext cx="7652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A. Ortiz-Bermúdez, S. Pimentel </a:t>
            </a:r>
            <a:r>
              <a:rPr lang="es-ES" sz="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Viseau</a:t>
            </a:r>
            <a:r>
              <a:rPr lang="es-ES" sz="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M. Sánchez </a:t>
            </a:r>
            <a:r>
              <a:rPr lang="es-ES" sz="8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Benitez</a:t>
            </a:r>
            <a:r>
              <a:rPr lang="es-ES" sz="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G.J. González Mendoza, L. Asencio Monteagudo F.L. Gil Muñoz, A. Cabeza Serrano, P. Lobato De La Sierra, C. Maza Ortega, A. Vargas Puerto</a:t>
            </a:r>
          </a:p>
          <a:p>
            <a:pPr algn="ctr"/>
            <a:r>
              <a:rPr lang="es-ES" sz="8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 de  Neumología. Hospital Universitario de Puerto Real. Puerto Real (Cádiz)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46526A2-4B78-6C02-D9FF-ACEB42D63681}"/>
              </a:ext>
            </a:extLst>
          </p:cNvPr>
          <p:cNvSpPr/>
          <p:nvPr/>
        </p:nvSpPr>
        <p:spPr>
          <a:xfrm>
            <a:off x="287523" y="1102053"/>
            <a:ext cx="8316925" cy="74961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dirty="0">
                <a:solidFill>
                  <a:schemeClr val="tx1"/>
                </a:solidFill>
              </a:rPr>
              <a:t>INTRODUCCIÓN</a:t>
            </a:r>
          </a:p>
          <a:p>
            <a:pPr algn="ctr"/>
            <a:r>
              <a:rPr lang="es-ES" sz="9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 conocen más de 200 enfermedades pulmonares intersticiales, la Fibrosis Pulmonar Idiopática es la más frecuente de ellas. Actualmente, la forma que tenemos de evaluar su repercusión funcional y pronóstica son las pruebas de función respiratoria como la espirometría, la </a:t>
            </a:r>
            <a:r>
              <a:rPr lang="es-ES" sz="9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pletismografía</a:t>
            </a:r>
            <a:r>
              <a:rPr lang="es-ES" sz="9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y la difusión, así como el Test de la Marcha de los 6 minutos (6MWT).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E45A3EDC-E49E-9EB9-5F1A-DAB3A11C9AB0}"/>
              </a:ext>
            </a:extLst>
          </p:cNvPr>
          <p:cNvSpPr/>
          <p:nvPr/>
        </p:nvSpPr>
        <p:spPr>
          <a:xfrm>
            <a:off x="322360" y="2095128"/>
            <a:ext cx="4022414" cy="126871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</a:p>
          <a:p>
            <a:pPr>
              <a:lnSpc>
                <a:spcPct val="150000"/>
              </a:lnSpc>
            </a:pPr>
            <a:r>
              <a:rPr lang="es-ES" sz="9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Conocer las características generales de los pacientes con FPI en nuestro centro. </a:t>
            </a:r>
          </a:p>
          <a:p>
            <a:pPr>
              <a:lnSpc>
                <a:spcPct val="150000"/>
              </a:lnSpc>
            </a:pPr>
            <a:r>
              <a:rPr lang="es-ES" sz="9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Valorar la función respiratoria mediante la espirometría, la </a:t>
            </a:r>
            <a:r>
              <a:rPr lang="es-ES" sz="900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pletimosgrafía</a:t>
            </a:r>
            <a:r>
              <a:rPr lang="es-ES" sz="9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y la difusión.</a:t>
            </a:r>
          </a:p>
          <a:p>
            <a:pPr>
              <a:lnSpc>
                <a:spcPct val="150000"/>
              </a:lnSpc>
            </a:pPr>
            <a:r>
              <a:rPr lang="es-ES" sz="9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3. Evaluar la tolerancia al ejercicio mediante el 6MWT</a:t>
            </a:r>
            <a:r>
              <a:rPr lang="es-ES" sz="9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FC31906-1D2F-0AA6-0E2B-B3026FC7796D}"/>
              </a:ext>
            </a:extLst>
          </p:cNvPr>
          <p:cNvSpPr/>
          <p:nvPr/>
        </p:nvSpPr>
        <p:spPr>
          <a:xfrm>
            <a:off x="287523" y="3559733"/>
            <a:ext cx="4057251" cy="106420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</a:rPr>
              <a:t>MÉTODOLOGIA</a:t>
            </a:r>
          </a:p>
          <a:p>
            <a:pPr algn="ctr">
              <a:lnSpc>
                <a:spcPct val="150000"/>
              </a:lnSpc>
            </a:pPr>
            <a:r>
              <a:rPr lang="es-ES" sz="900" dirty="0">
                <a:solidFill>
                  <a:schemeClr val="tx1"/>
                </a:solidFill>
              </a:rPr>
              <a:t>Se realizó un estudio retrospectivo descriptivo de los pacientes diagnosticados con FPI de las consultas de Neumología del Hospital Universitario de Puerto Real (Cádiz) a los que se les realizó PFR y 6MWT (Sin aporte de oxigenoterapia) entre Mayo de 2021 y Febrero de 2023.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AE2202F-2E28-79B1-4ADA-1F1EE331D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2035" y="1985706"/>
            <a:ext cx="4022413" cy="274628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10CFB69-B3C6-6174-AFC8-66879B463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20" y="627585"/>
            <a:ext cx="3952724" cy="299593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49DD51F-70CE-BBBE-FBA1-E6494FEC01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656135"/>
            <a:ext cx="4314588" cy="2923727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8D8CB98C-2A77-7664-0E97-3EAC2A689EC7}"/>
              </a:ext>
            </a:extLst>
          </p:cNvPr>
          <p:cNvSpPr/>
          <p:nvPr/>
        </p:nvSpPr>
        <p:spPr>
          <a:xfrm>
            <a:off x="1691680" y="3579862"/>
            <a:ext cx="5832648" cy="1390551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CONCLUSIONES</a:t>
            </a:r>
          </a:p>
          <a:p>
            <a:pPr>
              <a:lnSpc>
                <a:spcPct val="150000"/>
              </a:lnSpc>
            </a:pPr>
            <a:r>
              <a:rPr lang="es-ES" sz="900" dirty="0">
                <a:solidFill>
                  <a:schemeClr val="tx1"/>
                </a:solidFill>
              </a:rPr>
              <a:t>- </a:t>
            </a:r>
            <a:r>
              <a:rPr lang="es-ES" sz="1000" dirty="0">
                <a:solidFill>
                  <a:schemeClr val="tx1"/>
                </a:solidFill>
              </a:rPr>
              <a:t>La mayoría de nuestros pacientes son hombres exfumadores y con sobrepeso. </a:t>
            </a:r>
          </a:p>
          <a:p>
            <a:pPr>
              <a:lnSpc>
                <a:spcPct val="150000"/>
              </a:lnSpc>
            </a:pPr>
            <a:r>
              <a:rPr lang="es-ES" sz="1000" dirty="0">
                <a:solidFill>
                  <a:schemeClr val="tx1"/>
                </a:solidFill>
              </a:rPr>
              <a:t>- Entre ellos, destaca una afectación pulmonar restrictiva leve con DLCO moderadamente descendida. </a:t>
            </a:r>
          </a:p>
          <a:p>
            <a:pPr>
              <a:lnSpc>
                <a:spcPct val="150000"/>
              </a:lnSpc>
            </a:pPr>
            <a:r>
              <a:rPr lang="es-ES" sz="1000" dirty="0">
                <a:solidFill>
                  <a:schemeClr val="tx1"/>
                </a:solidFill>
              </a:rPr>
              <a:t>- En el 6MWT, las mujeres parecen tener una mejor tolerancia al ejercicio con menos paradas, más metros recorridos, menos desaturaciones y menor puntuación tanto en disnea como en esfuerzo en la escala Borg. </a:t>
            </a:r>
          </a:p>
          <a:p>
            <a:pPr>
              <a:lnSpc>
                <a:spcPct val="150000"/>
              </a:lnSpc>
            </a:pPr>
            <a:r>
              <a:rPr lang="es-ES" sz="1000" dirty="0">
                <a:solidFill>
                  <a:schemeClr val="tx1"/>
                </a:solidFill>
              </a:rPr>
              <a:t>- Observamos que los pacientes con peores PFR tienen peores resultados en 6MWT</a:t>
            </a:r>
            <a:r>
              <a:rPr lang="es-ES" sz="9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326</Words>
  <Application>Microsoft Macintosh PowerPoint</Application>
  <PresentationFormat>Presentación en pantalla (16:9)</PresentationFormat>
  <Paragraphs>18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7</cp:revision>
  <dcterms:created xsi:type="dcterms:W3CDTF">2024-02-05T13:08:18Z</dcterms:created>
  <dcterms:modified xsi:type="dcterms:W3CDTF">2024-02-26T15:48:36Z</dcterms:modified>
</cp:coreProperties>
</file>