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guel Martos Maldonado" initials="MMM" lastIdx="1" clrIdx="0">
    <p:extLst>
      <p:ext uri="{19B8F6BF-5375-455C-9EA6-DF929625EA0E}">
        <p15:presenceInfo xmlns:p15="http://schemas.microsoft.com/office/powerpoint/2012/main" userId="05aaf5bf8f73780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42" d="100"/>
          <a:sy n="142" d="100"/>
        </p:scale>
        <p:origin x="714" y="12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02-28T19:24:58.127" idx="1">
    <p:pos x="10" y="10"/>
    <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8A9860-32F1-40A7-AEA6-25D9ED6E013D}" type="datetimeFigureOut">
              <a:rPr lang="es-ES" smtClean="0"/>
              <a:t>28/02/2024</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387237-973B-4A7E-8100-FF6C6A4F014E}" type="slidenum">
              <a:rPr lang="es-ES" smtClean="0"/>
              <a:t>‹Nº›</a:t>
            </a:fld>
            <a:endParaRPr lang="es-ES"/>
          </a:p>
        </p:txBody>
      </p:sp>
    </p:spTree>
    <p:extLst>
      <p:ext uri="{BB962C8B-B14F-4D97-AF65-F5344CB8AC3E}">
        <p14:creationId xmlns:p14="http://schemas.microsoft.com/office/powerpoint/2010/main" val="1855870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C387237-973B-4A7E-8100-FF6C6A4F014E}" type="slidenum">
              <a:rPr lang="es-ES" smtClean="0"/>
              <a:t>1</a:t>
            </a:fld>
            <a:endParaRPr lang="es-ES"/>
          </a:p>
        </p:txBody>
      </p:sp>
    </p:spTree>
    <p:extLst>
      <p:ext uri="{BB962C8B-B14F-4D97-AF65-F5344CB8AC3E}">
        <p14:creationId xmlns:p14="http://schemas.microsoft.com/office/powerpoint/2010/main" val="3108198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t>28/02/2024</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79712" y="51470"/>
            <a:ext cx="7090048" cy="1080120"/>
          </a:xfrm>
        </p:spPr>
        <p:style>
          <a:lnRef idx="2">
            <a:schemeClr val="dk1"/>
          </a:lnRef>
          <a:fillRef idx="1">
            <a:schemeClr val="lt1"/>
          </a:fillRef>
          <a:effectRef idx="0">
            <a:schemeClr val="dk1"/>
          </a:effectRef>
          <a:fontRef idx="minor">
            <a:schemeClr val="dk1"/>
          </a:fontRef>
        </p:style>
        <p:txBody>
          <a:bodyPr>
            <a:noAutofit/>
          </a:bodyPr>
          <a:lstStyle/>
          <a:p>
            <a:r>
              <a:rPr lang="es-ES" sz="2000" b="1" dirty="0">
                <a:latin typeface="Arial" panose="020B0604020202020204" pitchFamily="34" charset="0"/>
                <a:cs typeface="Arial" panose="020B0604020202020204" pitchFamily="34" charset="0"/>
              </a:rPr>
              <a:t>Trayectoria de la Criobiopsia Transbronquial (CT) en el Hospital Universitario Torrecárdenas</a:t>
            </a:r>
            <a:br>
              <a:rPr lang="es-ES" sz="2000" b="1" dirty="0">
                <a:latin typeface="Arial" panose="020B0604020202020204" pitchFamily="34" charset="0"/>
                <a:cs typeface="Arial" panose="020B0604020202020204" pitchFamily="34" charset="0"/>
              </a:rPr>
            </a:br>
            <a:r>
              <a:rPr lang="es-ES" sz="1200" dirty="0">
                <a:effectLst/>
                <a:latin typeface="Calibri" panose="020F0502020204030204" pitchFamily="34" charset="0"/>
                <a:ea typeface="Calibri" panose="020F0502020204030204" pitchFamily="34" charset="0"/>
                <a:cs typeface="Times New Roman" panose="02020603050405020304" pitchFamily="18" charset="0"/>
              </a:rPr>
              <a:t>Miguel Martos Maldonado, Alejandro López León, Judith del Mar Sánchez Álvarez, Andrés López Pardo, Juan José Cruz Rueda, David Fole Vázquez</a:t>
            </a:r>
            <a:endParaRPr lang="es-ES" sz="2000" b="1" dirty="0">
              <a:latin typeface="Arial" panose="020B0604020202020204" pitchFamily="34" charset="0"/>
              <a:cs typeface="Arial" panose="020B0604020202020204" pitchFamily="34" charset="0"/>
            </a:endParaRPr>
          </a:p>
        </p:txBody>
      </p:sp>
      <p:sp>
        <p:nvSpPr>
          <p:cNvPr id="8" name="CuadroTexto 7">
            <a:extLst>
              <a:ext uri="{FF2B5EF4-FFF2-40B4-BE49-F238E27FC236}">
                <a16:creationId xmlns:a16="http://schemas.microsoft.com/office/drawing/2014/main" id="{E169DFD9-F652-4DB2-BA0F-246E066319AE}"/>
              </a:ext>
            </a:extLst>
          </p:cNvPr>
          <p:cNvSpPr txBox="1"/>
          <p:nvPr/>
        </p:nvSpPr>
        <p:spPr>
          <a:xfrm>
            <a:off x="4889652" y="1311224"/>
            <a:ext cx="4099025" cy="1169551"/>
          </a:xfrm>
          <a:prstGeom prst="rect">
            <a:avLst/>
          </a:prstGeom>
          <a:noFill/>
        </p:spPr>
        <p:txBody>
          <a:bodyPr wrap="square" rtlCol="0">
            <a:spAutoFit/>
          </a:bodyPr>
          <a:lstStyle/>
          <a:p>
            <a:pPr algn="just"/>
            <a:r>
              <a:rPr lang="es-ES" sz="1400" u="sng" dirty="0"/>
              <a:t>Introducción</a:t>
            </a:r>
          </a:p>
          <a:p>
            <a:pPr algn="just"/>
            <a:r>
              <a:rPr lang="es-ES" sz="1400" dirty="0"/>
              <a:t>Alternativa válida a la biopsia pulmonar quirúrgica en pacientes con patrón radiológico indefinido o diagnóstico alternativo para la neumonía intersticial usual (NIU). </a:t>
            </a:r>
          </a:p>
        </p:txBody>
      </p:sp>
      <p:sp>
        <p:nvSpPr>
          <p:cNvPr id="11" name="CuadroTexto 10">
            <a:extLst>
              <a:ext uri="{FF2B5EF4-FFF2-40B4-BE49-F238E27FC236}">
                <a16:creationId xmlns:a16="http://schemas.microsoft.com/office/drawing/2014/main" id="{D37F3854-8CB1-4897-96C3-76A2B6BFC209}"/>
              </a:ext>
            </a:extLst>
          </p:cNvPr>
          <p:cNvSpPr txBox="1"/>
          <p:nvPr/>
        </p:nvSpPr>
        <p:spPr>
          <a:xfrm>
            <a:off x="4890314" y="2480775"/>
            <a:ext cx="4048542" cy="1384995"/>
          </a:xfrm>
          <a:prstGeom prst="rect">
            <a:avLst/>
          </a:prstGeom>
          <a:noFill/>
        </p:spPr>
        <p:txBody>
          <a:bodyPr wrap="square" rtlCol="0">
            <a:spAutoFit/>
          </a:bodyPr>
          <a:lstStyle/>
          <a:p>
            <a:pPr algn="just"/>
            <a:r>
              <a:rPr lang="es-ES" sz="1400" u="sng" dirty="0"/>
              <a:t>Metodología</a:t>
            </a:r>
          </a:p>
          <a:p>
            <a:pPr algn="just"/>
            <a:r>
              <a:rPr lang="es-ES" sz="1400" dirty="0"/>
              <a:t>Realizamos un estudio descriptivo y retrospectivo con 38 criobiopsias transbronquiales, analizando datos epidemiológicos, clínicos y radiológicos. Evaluamos la evolución de datos respiratorios (FVC, DLCO, TLC) y examinamos complicaciones</a:t>
            </a:r>
            <a:r>
              <a:rPr lang="es-ES" sz="1400" b="1" dirty="0"/>
              <a:t>.</a:t>
            </a:r>
            <a:endParaRPr lang="es-ES" sz="1400" dirty="0"/>
          </a:p>
        </p:txBody>
      </p:sp>
      <p:sp>
        <p:nvSpPr>
          <p:cNvPr id="12" name="CuadroTexto 11">
            <a:extLst>
              <a:ext uri="{FF2B5EF4-FFF2-40B4-BE49-F238E27FC236}">
                <a16:creationId xmlns:a16="http://schemas.microsoft.com/office/drawing/2014/main" id="{6E6321E2-B49E-43AD-A944-FD8B0FF75E35}"/>
              </a:ext>
            </a:extLst>
          </p:cNvPr>
          <p:cNvSpPr txBox="1"/>
          <p:nvPr/>
        </p:nvSpPr>
        <p:spPr>
          <a:xfrm>
            <a:off x="4837067" y="3867894"/>
            <a:ext cx="4032018" cy="954107"/>
          </a:xfrm>
          <a:prstGeom prst="rect">
            <a:avLst/>
          </a:prstGeom>
          <a:noFill/>
        </p:spPr>
        <p:txBody>
          <a:bodyPr wrap="square" rtlCol="0">
            <a:spAutoFit/>
          </a:bodyPr>
          <a:lstStyle/>
          <a:p>
            <a:pPr algn="just"/>
            <a:r>
              <a:rPr lang="es-ES" sz="1400" u="sng" dirty="0"/>
              <a:t>Resultados</a:t>
            </a:r>
          </a:p>
          <a:p>
            <a:pPr algn="just"/>
            <a:r>
              <a:rPr lang="es-ES" sz="1400" dirty="0"/>
              <a:t>En 35 de las 38 criobiopsias transbronquiales, se obtuvo un diagnóstico tras el consenso del comité multidisciplinario.</a:t>
            </a:r>
          </a:p>
        </p:txBody>
      </p:sp>
      <p:graphicFrame>
        <p:nvGraphicFramePr>
          <p:cNvPr id="7" name="Tabla 2">
            <a:extLst>
              <a:ext uri="{FF2B5EF4-FFF2-40B4-BE49-F238E27FC236}">
                <a16:creationId xmlns:a16="http://schemas.microsoft.com/office/drawing/2014/main" id="{C80A5E16-B137-4179-A340-6D8BEB6E992E}"/>
              </a:ext>
            </a:extLst>
          </p:cNvPr>
          <p:cNvGraphicFramePr>
            <a:graphicFrameLocks noGrp="1"/>
          </p:cNvGraphicFramePr>
          <p:nvPr>
            <p:extLst>
              <p:ext uri="{D42A27DB-BD31-4B8C-83A1-F6EECF244321}">
                <p14:modId xmlns:p14="http://schemas.microsoft.com/office/powerpoint/2010/main" val="3721192008"/>
              </p:ext>
            </p:extLst>
          </p:nvPr>
        </p:nvGraphicFramePr>
        <p:xfrm>
          <a:off x="87868" y="1280514"/>
          <a:ext cx="4680090" cy="3728916"/>
        </p:xfrm>
        <a:graphic>
          <a:graphicData uri="http://schemas.openxmlformats.org/drawingml/2006/table">
            <a:tbl>
              <a:tblPr firstRow="1" bandRow="1">
                <a:tableStyleId>{8799B23B-EC83-4686-B30A-512413B5E67A}</a:tableStyleId>
              </a:tblPr>
              <a:tblGrid>
                <a:gridCol w="1560030">
                  <a:extLst>
                    <a:ext uri="{9D8B030D-6E8A-4147-A177-3AD203B41FA5}">
                      <a16:colId xmlns:a16="http://schemas.microsoft.com/office/drawing/2014/main" val="3876154461"/>
                    </a:ext>
                  </a:extLst>
                </a:gridCol>
                <a:gridCol w="1560030">
                  <a:extLst>
                    <a:ext uri="{9D8B030D-6E8A-4147-A177-3AD203B41FA5}">
                      <a16:colId xmlns:a16="http://schemas.microsoft.com/office/drawing/2014/main" val="1523345045"/>
                    </a:ext>
                  </a:extLst>
                </a:gridCol>
                <a:gridCol w="1560030">
                  <a:extLst>
                    <a:ext uri="{9D8B030D-6E8A-4147-A177-3AD203B41FA5}">
                      <a16:colId xmlns:a16="http://schemas.microsoft.com/office/drawing/2014/main" val="3078068586"/>
                    </a:ext>
                  </a:extLst>
                </a:gridCol>
              </a:tblGrid>
              <a:tr h="333417">
                <a:tc>
                  <a:txBody>
                    <a:bodyPr/>
                    <a:lstStyle/>
                    <a:p>
                      <a:r>
                        <a:rPr lang="es-ES" sz="1600" b="0" dirty="0"/>
                        <a:t>Fechas</a:t>
                      </a:r>
                    </a:p>
                  </a:txBody>
                  <a:tcPr/>
                </a:tc>
                <a:tc gridSpan="2">
                  <a:txBody>
                    <a:bodyPr/>
                    <a:lstStyle/>
                    <a:p>
                      <a:r>
                        <a:rPr lang="es-ES" sz="1600" b="0" dirty="0"/>
                        <a:t>Junio 2021 - Octubre 2023</a:t>
                      </a:r>
                    </a:p>
                  </a:txBody>
                  <a:tcPr/>
                </a:tc>
                <a:tc hMerge="1">
                  <a:txBody>
                    <a:bodyPr/>
                    <a:lstStyle/>
                    <a:p>
                      <a:r>
                        <a:rPr lang="es-ES" dirty="0"/>
                        <a:t>Octubre 2023</a:t>
                      </a:r>
                    </a:p>
                  </a:txBody>
                  <a:tcPr/>
                </a:tc>
                <a:extLst>
                  <a:ext uri="{0D108BD9-81ED-4DB2-BD59-A6C34878D82A}">
                    <a16:rowId xmlns:a16="http://schemas.microsoft.com/office/drawing/2014/main" val="1155791744"/>
                  </a:ext>
                </a:extLst>
              </a:tr>
              <a:tr h="333417">
                <a:tc>
                  <a:txBody>
                    <a:bodyPr/>
                    <a:lstStyle/>
                    <a:p>
                      <a:r>
                        <a:rPr lang="es-ES" sz="1600" dirty="0"/>
                        <a:t>Sexo </a:t>
                      </a:r>
                    </a:p>
                  </a:txBody>
                  <a:tcPr/>
                </a:tc>
                <a:tc>
                  <a:txBody>
                    <a:bodyPr/>
                    <a:lstStyle/>
                    <a:p>
                      <a:r>
                        <a:rPr lang="es-ES" sz="1600" dirty="0"/>
                        <a:t>21 hombres</a:t>
                      </a:r>
                    </a:p>
                  </a:txBody>
                  <a:tcPr/>
                </a:tc>
                <a:tc>
                  <a:txBody>
                    <a:bodyPr/>
                    <a:lstStyle/>
                    <a:p>
                      <a:r>
                        <a:rPr lang="es-ES" sz="1600" dirty="0"/>
                        <a:t>17 mujeres</a:t>
                      </a:r>
                    </a:p>
                  </a:txBody>
                  <a:tcPr/>
                </a:tc>
                <a:extLst>
                  <a:ext uri="{0D108BD9-81ED-4DB2-BD59-A6C34878D82A}">
                    <a16:rowId xmlns:a16="http://schemas.microsoft.com/office/drawing/2014/main" val="2391161368"/>
                  </a:ext>
                </a:extLst>
              </a:tr>
              <a:tr h="333417">
                <a:tc>
                  <a:txBody>
                    <a:bodyPr/>
                    <a:lstStyle/>
                    <a:p>
                      <a:r>
                        <a:rPr lang="es-ES" sz="1600" dirty="0"/>
                        <a:t>Tabaco</a:t>
                      </a:r>
                    </a:p>
                  </a:txBody>
                  <a:tcPr/>
                </a:tc>
                <a:tc>
                  <a:txBody>
                    <a:bodyPr/>
                    <a:lstStyle/>
                    <a:p>
                      <a:r>
                        <a:rPr lang="es-ES" sz="1600" dirty="0"/>
                        <a:t>11 fumadores</a:t>
                      </a:r>
                    </a:p>
                  </a:txBody>
                  <a:tcPr/>
                </a:tc>
                <a:tc>
                  <a:txBody>
                    <a:bodyPr/>
                    <a:lstStyle/>
                    <a:p>
                      <a:r>
                        <a:rPr lang="es-ES" sz="1600" dirty="0"/>
                        <a:t>13 ex + 14 no</a:t>
                      </a:r>
                    </a:p>
                  </a:txBody>
                  <a:tcPr/>
                </a:tc>
                <a:extLst>
                  <a:ext uri="{0D108BD9-81ED-4DB2-BD59-A6C34878D82A}">
                    <a16:rowId xmlns:a16="http://schemas.microsoft.com/office/drawing/2014/main" val="3002182857"/>
                  </a:ext>
                </a:extLst>
              </a:tr>
              <a:tr h="575488">
                <a:tc>
                  <a:txBody>
                    <a:bodyPr/>
                    <a:lstStyle/>
                    <a:p>
                      <a:r>
                        <a:rPr lang="es-ES" sz="1600" dirty="0"/>
                        <a:t>Síntomas</a:t>
                      </a:r>
                    </a:p>
                  </a:txBody>
                  <a:tcPr/>
                </a:tc>
                <a:tc>
                  <a:txBody>
                    <a:bodyPr/>
                    <a:lstStyle/>
                    <a:p>
                      <a:r>
                        <a:rPr lang="fi-FI" sz="1600" dirty="0"/>
                        <a:t>78.9% (30) disnea  </a:t>
                      </a:r>
                      <a:endParaRPr lang="es-ES" sz="1600" dirty="0"/>
                    </a:p>
                  </a:txBody>
                  <a:tcPr/>
                </a:tc>
                <a:tc>
                  <a:txBody>
                    <a:bodyPr/>
                    <a:lstStyle/>
                    <a:p>
                      <a:r>
                        <a:rPr lang="es-ES" sz="1600" dirty="0"/>
                        <a:t>65.8% (25) tos</a:t>
                      </a:r>
                    </a:p>
                  </a:txBody>
                  <a:tcPr/>
                </a:tc>
                <a:extLst>
                  <a:ext uri="{0D108BD9-81ED-4DB2-BD59-A6C34878D82A}">
                    <a16:rowId xmlns:a16="http://schemas.microsoft.com/office/drawing/2014/main" val="364738674"/>
                  </a:ext>
                </a:extLst>
              </a:tr>
              <a:tr h="1808676">
                <a:tc>
                  <a:txBody>
                    <a:bodyPr/>
                    <a:lstStyle/>
                    <a:p>
                      <a:r>
                        <a:rPr lang="es-ES" sz="1600" dirty="0"/>
                        <a:t>P. Radiológico</a:t>
                      </a:r>
                    </a:p>
                  </a:txBody>
                  <a:tcPr/>
                </a:tc>
                <a:tc gridSpan="2">
                  <a:txBody>
                    <a:bodyPr/>
                    <a:lstStyle/>
                    <a:p>
                      <a:r>
                        <a:rPr lang="es-ES" sz="1600" dirty="0"/>
                        <a:t>- Indeterminado para NIU 26% (10)</a:t>
                      </a:r>
                    </a:p>
                    <a:p>
                      <a:pPr marL="0" indent="0">
                        <a:buFontTx/>
                        <a:buNone/>
                      </a:pPr>
                      <a:r>
                        <a:rPr lang="es-ES" sz="1600" dirty="0"/>
                        <a:t>- Predominio de patrón reticular 24% (9),  - Patrón mixto 16% (6) </a:t>
                      </a:r>
                    </a:p>
                    <a:p>
                      <a:pPr marL="0" indent="0">
                        <a:buFontTx/>
                        <a:buNone/>
                      </a:pPr>
                      <a:r>
                        <a:rPr lang="es-ES" sz="1600" dirty="0"/>
                        <a:t>- Patrón </a:t>
                      </a:r>
                      <a:r>
                        <a:rPr lang="es-ES" sz="1600" dirty="0" err="1"/>
                        <a:t>micronodular</a:t>
                      </a:r>
                      <a:r>
                        <a:rPr lang="es-ES" sz="1600" dirty="0"/>
                        <a:t> 18% (7) </a:t>
                      </a:r>
                    </a:p>
                    <a:p>
                      <a:pPr marL="0" indent="0">
                        <a:buFontTx/>
                        <a:buNone/>
                      </a:pPr>
                      <a:r>
                        <a:rPr lang="es-ES" sz="1600" dirty="0"/>
                        <a:t>- Patrón alveolar 13% (5)</a:t>
                      </a:r>
                    </a:p>
                    <a:p>
                      <a:pPr marL="0" indent="0">
                        <a:buFontTx/>
                        <a:buNone/>
                      </a:pPr>
                      <a:r>
                        <a:rPr lang="es-ES" sz="1600" dirty="0"/>
                        <a:t>- Atrapamiento aéreo (2.5%) (1)</a:t>
                      </a:r>
                    </a:p>
                  </a:txBody>
                  <a:tcPr/>
                </a:tc>
                <a:tc hMerge="1">
                  <a:txBody>
                    <a:bodyPr/>
                    <a:lstStyle/>
                    <a:p>
                      <a:endParaRPr lang="es-ES" dirty="0"/>
                    </a:p>
                  </a:txBody>
                  <a:tcPr/>
                </a:tc>
                <a:extLst>
                  <a:ext uri="{0D108BD9-81ED-4DB2-BD59-A6C34878D82A}">
                    <a16:rowId xmlns:a16="http://schemas.microsoft.com/office/drawing/2014/main" val="2790318660"/>
                  </a:ext>
                </a:extLst>
              </a:tr>
              <a:tr h="333417">
                <a:tc gridSpan="3">
                  <a:txBody>
                    <a:bodyPr/>
                    <a:lstStyle/>
                    <a:p>
                      <a:pPr algn="ctr"/>
                      <a:r>
                        <a:rPr lang="es-ES" sz="1600" b="0" dirty="0"/>
                        <a:t>Eficacia Diagnóstica 92.1%</a:t>
                      </a:r>
                    </a:p>
                  </a:txBody>
                  <a:tcPr/>
                </a:tc>
                <a:tc hMerge="1">
                  <a:txBody>
                    <a:bodyPr/>
                    <a:lstStyle/>
                    <a:p>
                      <a:endParaRPr lang="es-ES"/>
                    </a:p>
                  </a:txBody>
                  <a:tcPr/>
                </a:tc>
                <a:tc hMerge="1">
                  <a:txBody>
                    <a:bodyPr/>
                    <a:lstStyle/>
                    <a:p>
                      <a:endParaRPr lang="es-ES" dirty="0"/>
                    </a:p>
                  </a:txBody>
                  <a:tcPr/>
                </a:tc>
                <a:extLst>
                  <a:ext uri="{0D108BD9-81ED-4DB2-BD59-A6C34878D82A}">
                    <a16:rowId xmlns:a16="http://schemas.microsoft.com/office/drawing/2014/main" val="852281777"/>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66D9B78-3ACD-4FC3-9EC2-91F8C5B3E0C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884" r="10548" b="2800"/>
          <a:stretch/>
        </p:blipFill>
        <p:spPr>
          <a:xfrm>
            <a:off x="5292080" y="-23137"/>
            <a:ext cx="3168352" cy="5157778"/>
          </a:xfrm>
          <a:prstGeom prst="rect">
            <a:avLst/>
          </a:prstGeom>
        </p:spPr>
      </p:pic>
      <p:sp>
        <p:nvSpPr>
          <p:cNvPr id="7" name="CuadroTexto 6">
            <a:extLst>
              <a:ext uri="{FF2B5EF4-FFF2-40B4-BE49-F238E27FC236}">
                <a16:creationId xmlns:a16="http://schemas.microsoft.com/office/drawing/2014/main" id="{204E637E-EA47-4DE8-8A46-DFA193176FC0}"/>
              </a:ext>
            </a:extLst>
          </p:cNvPr>
          <p:cNvSpPr txBox="1"/>
          <p:nvPr/>
        </p:nvSpPr>
        <p:spPr>
          <a:xfrm>
            <a:off x="107504" y="3019842"/>
            <a:ext cx="5320231" cy="2123658"/>
          </a:xfrm>
          <a:prstGeom prst="rect">
            <a:avLst/>
          </a:prstGeom>
          <a:noFill/>
        </p:spPr>
        <p:txBody>
          <a:bodyPr wrap="square" rtlCol="0">
            <a:spAutoFit/>
          </a:bodyPr>
          <a:lstStyle/>
          <a:p>
            <a:pPr marL="171450" indent="-171450" algn="l">
              <a:buFont typeface="Wingdings" panose="05000000000000000000" pitchFamily="2" charset="2"/>
              <a:buChar char="§"/>
            </a:pPr>
            <a:r>
              <a:rPr lang="es-ES" sz="1200" b="0" i="0" dirty="0">
                <a:solidFill>
                  <a:srgbClr val="222222"/>
                </a:solidFill>
                <a:effectLst/>
                <a:latin typeface="Arial" panose="020B0604020202020204" pitchFamily="34" charset="0"/>
              </a:rPr>
              <a:t>La criobiopsia transbronquial ha evidenciado ser una alternativa viable a la biopsia pulmonar quirúrgica.</a:t>
            </a:r>
          </a:p>
          <a:p>
            <a:pPr marL="171450" indent="-171450" algn="l">
              <a:buFont typeface="Wingdings" panose="05000000000000000000" pitchFamily="2" charset="2"/>
              <a:buChar char="§"/>
            </a:pPr>
            <a:r>
              <a:rPr lang="es-ES" sz="1200" b="0" i="0" dirty="0">
                <a:solidFill>
                  <a:srgbClr val="222222"/>
                </a:solidFill>
                <a:effectLst/>
                <a:latin typeface="Arial" panose="020B0604020202020204" pitchFamily="34" charset="0"/>
              </a:rPr>
              <a:t>La eficacia diagnóstica en nuestro centro, después de 38 criobiopsias transbronquiales, es del </a:t>
            </a:r>
            <a:r>
              <a:rPr lang="es-ES" sz="1200" i="0" dirty="0">
                <a:solidFill>
                  <a:srgbClr val="222222"/>
                </a:solidFill>
                <a:effectLst/>
                <a:latin typeface="Arial" panose="020B0604020202020204" pitchFamily="34" charset="0"/>
              </a:rPr>
              <a:t>92.1%</a:t>
            </a:r>
            <a:r>
              <a:rPr lang="es-ES" sz="1200" b="0" i="0" dirty="0">
                <a:solidFill>
                  <a:srgbClr val="222222"/>
                </a:solidFill>
                <a:effectLst/>
                <a:latin typeface="Arial" panose="020B0604020202020204" pitchFamily="34" charset="0"/>
              </a:rPr>
              <a:t>.</a:t>
            </a:r>
          </a:p>
          <a:p>
            <a:pPr marL="171450" indent="-171450" algn="l">
              <a:buFont typeface="Wingdings" panose="05000000000000000000" pitchFamily="2" charset="2"/>
              <a:buChar char="§"/>
            </a:pPr>
            <a:r>
              <a:rPr lang="es-ES" sz="1200" b="0" i="0" dirty="0">
                <a:solidFill>
                  <a:srgbClr val="222222"/>
                </a:solidFill>
                <a:effectLst/>
                <a:latin typeface="Arial" panose="020B0604020202020204" pitchFamily="34" charset="0"/>
              </a:rPr>
              <a:t>El diagnóstico obtenido mediante la criobiopsia transbronquial ha permitido instaurar un tratamiento preciso que ha estabilizado la FVC.</a:t>
            </a:r>
          </a:p>
          <a:p>
            <a:pPr marL="171450" indent="-171450" algn="l">
              <a:buFont typeface="Wingdings" panose="05000000000000000000" pitchFamily="2" charset="2"/>
              <a:buChar char="§"/>
            </a:pPr>
            <a:r>
              <a:rPr lang="es-ES" sz="1200" b="0" i="0" dirty="0">
                <a:solidFill>
                  <a:srgbClr val="222222"/>
                </a:solidFill>
                <a:effectLst/>
                <a:latin typeface="Arial" panose="020B0604020202020204" pitchFamily="34" charset="0"/>
              </a:rPr>
              <a:t>La estabilización de la DLCO se observó en todas las patologías después del tratamiento, excepto en la fibrosis pulmonar idiopática (FPI), donde existe una mayor afectación de la membrana alvéolo-capilar.</a:t>
            </a:r>
          </a:p>
          <a:p>
            <a:pPr marL="171450" indent="-171450" algn="l">
              <a:buFont typeface="Wingdings" panose="05000000000000000000" pitchFamily="2" charset="2"/>
              <a:buChar char="§"/>
            </a:pPr>
            <a:r>
              <a:rPr lang="es-ES" sz="1200" b="0" i="0" dirty="0">
                <a:solidFill>
                  <a:srgbClr val="222222"/>
                </a:solidFill>
                <a:effectLst/>
                <a:latin typeface="Arial" panose="020B0604020202020204" pitchFamily="34" charset="0"/>
              </a:rPr>
              <a:t>La criobiopsia transbronquial ha demostrado ser una técnica segura.</a:t>
            </a:r>
          </a:p>
          <a:p>
            <a:pPr algn="just"/>
            <a:endParaRPr lang="es-ES" sz="1200" b="0" i="0" dirty="0">
              <a:solidFill>
                <a:srgbClr val="222222"/>
              </a:solidFill>
              <a:effectLst/>
              <a:latin typeface="Arial" panose="020B0604020202020204" pitchFamily="34" charset="0"/>
            </a:endParaRPr>
          </a:p>
        </p:txBody>
      </p:sp>
      <p:pic>
        <p:nvPicPr>
          <p:cNvPr id="8" name="Imagen 7">
            <a:extLst>
              <a:ext uri="{FF2B5EF4-FFF2-40B4-BE49-F238E27FC236}">
                <a16:creationId xmlns:a16="http://schemas.microsoft.com/office/drawing/2014/main" id="{F99511B2-B859-42F4-80B0-F7F12D24C106}"/>
              </a:ext>
            </a:extLst>
          </p:cNvPr>
          <p:cNvPicPr>
            <a:picLocks noChangeAspect="1"/>
          </p:cNvPicPr>
          <p:nvPr/>
        </p:nvPicPr>
        <p:blipFill rotWithShape="1">
          <a:blip r:embed="rId3">
            <a:extLst>
              <a:ext uri="{28A0092B-C50C-407E-A947-70E740481C1C}">
                <a14:useLocalDpi xmlns:a14="http://schemas.microsoft.com/office/drawing/2010/main" val="0"/>
              </a:ext>
            </a:extLst>
          </a:blip>
          <a:srcRect l="6437" t="6421" r="4159"/>
          <a:stretch/>
        </p:blipFill>
        <p:spPr>
          <a:xfrm>
            <a:off x="1115615" y="627534"/>
            <a:ext cx="3399525" cy="2304256"/>
          </a:xfrm>
          <a:prstGeom prst="rect">
            <a:avLst/>
          </a:prstGeom>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TotalTime>
  <Words>309</Words>
  <Application>Microsoft Office PowerPoint</Application>
  <PresentationFormat>Presentación en pantalla (16:9)</PresentationFormat>
  <Paragraphs>31</Paragraphs>
  <Slides>2</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Calibri</vt:lpstr>
      <vt:lpstr>Wingdings</vt:lpstr>
      <vt:lpstr>Tema de Office</vt:lpstr>
      <vt:lpstr>Trayectoria de la Criobiopsia Transbronquial (CT) en el Hospital Universitario Torrecárdenas Miguel Martos Maldonado, Alejandro López León, Judith del Mar Sánchez Álvarez, Andrés López Pardo, Juan José Cruz Rueda, David Fole Vázquez</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Miguel Martos Maldonado</cp:lastModifiedBy>
  <cp:revision>11</cp:revision>
  <dcterms:created xsi:type="dcterms:W3CDTF">2024-02-05T13:08:18Z</dcterms:created>
  <dcterms:modified xsi:type="dcterms:W3CDTF">2024-02-28T22:24:29Z</dcterms:modified>
</cp:coreProperties>
</file>