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0" userDrawn="1">
          <p15:clr>
            <a:srgbClr val="A4A3A4"/>
          </p15:clr>
        </p15:guide>
        <p15:guide id="2" pos="380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89" d="100"/>
          <a:sy n="89" d="100"/>
        </p:scale>
        <p:origin x="-616" y="-72"/>
      </p:cViewPr>
      <p:guideLst>
        <p:guide orient="horz" pos="2140"/>
        <p:guide pos="380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 hasCustomPrompt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 hasCustomPrompt="1"/>
          </p:nvPr>
        </p:nvSpPr>
        <p:spPr>
          <a:xfrm>
            <a:off x="6193368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 hasCustomPrompt="1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4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2389717" y="5367337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jpeg"/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79425" y="836930"/>
            <a:ext cx="11423015" cy="1470025"/>
          </a:xfrm>
        </p:spPr>
        <p:txBody>
          <a:bodyPr>
            <a:noAutofit/>
            <a:scene3d>
              <a:camera prst="orthographicFront"/>
              <a:lightRig rig="threePt" dir="t"/>
            </a:scene3d>
          </a:bodyPr>
          <a:lstStyle/>
          <a:p>
            <a:r>
              <a:rPr lang="es-ES" sz="280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ENFERMEDAD ANTIMEMBRANA BASAL: CARACTERÍSTICAS DE ESTOS PACIENTES EN DOS CENTROS ANDALUCES</a:t>
            </a:r>
            <a:endParaRPr lang="es-ES" sz="280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814070" y="2132965"/>
            <a:ext cx="10754360" cy="876300"/>
          </a:xfrm>
        </p:spPr>
        <p:txBody>
          <a:bodyPr/>
          <a:lstStyle/>
          <a:p>
            <a:r>
              <a:rPr lang="es-ES" sz="1600">
                <a:ln w="15875"/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C. Cabrero Rodríguez</a:t>
            </a:r>
            <a:r>
              <a:rPr lang="es-ES" sz="1600" baseline="30000">
                <a:ln w="15875"/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600">
                <a:ln w="15875"/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Y.Y. Portillo Gutiérrez</a:t>
            </a:r>
            <a:r>
              <a:rPr lang="es-ES" sz="1600" baseline="30000">
                <a:ln w="15875"/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1600">
                <a:ln w="15875"/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Z. Echerei Fhafah</a:t>
            </a:r>
            <a:r>
              <a:rPr lang="es-ES" sz="1600" baseline="30000">
                <a:ln w="15875"/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1600">
                <a:ln w="15875"/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A.M. Mendoza Barrios</a:t>
            </a:r>
            <a:r>
              <a:rPr lang="es-ES" sz="1600" baseline="30000">
                <a:ln w="15875"/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</a:t>
            </a:r>
            <a:r>
              <a:rPr lang="es-ES" sz="1600">
                <a:ln w="15875"/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A. Castrillo Álvarez</a:t>
            </a:r>
            <a:r>
              <a:rPr lang="es-ES" sz="1600" baseline="30000">
                <a:ln w="15875"/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1</a:t>
            </a:r>
            <a:endParaRPr lang="es-ES" sz="1600" baseline="30000">
              <a:ln w="15875"/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r>
              <a:rPr lang="es-ES" sz="1600">
                <a:ln w="15875"/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 Hospital Universitario Clínico San Cecilio. Granada.</a:t>
            </a:r>
            <a:endParaRPr lang="es-ES" sz="1600">
              <a:ln w="15875"/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>
                <a:ln w="15875"/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2. Complejo Hospitalario de Jaén. Jaén.</a:t>
            </a:r>
            <a:endParaRPr lang="es-ES" sz="1600">
              <a:ln w="15875"/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713105" y="3606800"/>
            <a:ext cx="5319395" cy="1945640"/>
          </a:xfrm>
          <a:prstGeom prst="rect">
            <a:avLst/>
          </a:prstGeom>
        </p:spPr>
        <p:style>
          <a:lnRef idx="3">
            <a:schemeClr val="accent5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wrap="square" rtlCol="0" anchor="t">
            <a:noAutofit/>
          </a:bodyPr>
          <a:p>
            <a:pPr algn="just"/>
            <a:r>
              <a:rPr lang="es-ES" alt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índrome renopulmonar con una incidencia baja. </a:t>
            </a:r>
            <a:endParaRPr lang="en-US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una entidad grave que puede llevar al fallecimiento si no se realizan un diagnóstico y tratamiento precoces. </a:t>
            </a:r>
            <a:endParaRPr lang="en-US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alt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Objetivo: analizar algunas </a:t>
            </a:r>
            <a:r>
              <a:rPr 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características de estos paciente en dos centros. </a:t>
            </a:r>
            <a:endParaRPr lang="en-US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6247765" y="3606800"/>
            <a:ext cx="5320665" cy="2342515"/>
          </a:xfrm>
          <a:prstGeom prst="rect">
            <a:avLst/>
          </a:prstGeom>
        </p:spPr>
        <p:style>
          <a:lnRef idx="3">
            <a:schemeClr val="accent5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wrap="square" rtlCol="0" anchor="t">
            <a:noAutofit/>
          </a:bodyPr>
          <a:p>
            <a:pPr algn="just"/>
            <a:r>
              <a:rPr 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realizó un estudio descriptivo retrospectivo. </a:t>
            </a:r>
            <a:endParaRPr lang="en-US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alt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acientes</a:t>
            </a:r>
            <a:r>
              <a:rPr lang="es-ES" alt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H. U. S</a:t>
            </a:r>
            <a:r>
              <a:rPr lang="es-ES" alt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Cecilio y el H. U. de Jaén entre 2019 y 2022. </a:t>
            </a:r>
            <a:endParaRPr lang="en-US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alt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Datos: </a:t>
            </a:r>
            <a:r>
              <a:rPr lang="en-US"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edad, sexo, órgano de début, hemoptisis, insuficiencia respiratoria, vasculitis ANCA asociada, nivel de anticuerpos antiMBG, cANCA y pANCA, biopsia renal compatible, LBA, el  tratamiento de inicio. </a:t>
            </a:r>
            <a:endParaRPr lang="en-US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712470" y="3213100"/>
            <a:ext cx="5320030" cy="368300"/>
          </a:xfrm>
          <a:prstGeom prst="rect">
            <a:avLst/>
          </a:prstGeom>
        </p:spPr>
        <p:style>
          <a:lnRef idx="2">
            <a:schemeClr val="accent5"/>
          </a:lnRef>
          <a:fillRef idx="2">
            <a:schemeClr val="accent5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p>
            <a:pPr algn="ctr"/>
            <a:r>
              <a:rPr lang="es-ES" altLang="en-US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INTRODUCCIÓN</a:t>
            </a:r>
            <a:endParaRPr lang="es-ES" alt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6248400" y="3238500"/>
            <a:ext cx="5320030" cy="368300"/>
          </a:xfrm>
          <a:prstGeom prst="rect">
            <a:avLst/>
          </a:prstGeom>
        </p:spPr>
        <p:style>
          <a:lnRef idx="2">
            <a:schemeClr val="accent5"/>
          </a:lnRef>
          <a:fillRef idx="2">
            <a:schemeClr val="accent5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p>
            <a:pPr algn="ctr"/>
            <a:r>
              <a:rPr lang="es-ES" altLang="en-US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MATERIAL Y MÉTODOS</a:t>
            </a:r>
            <a:endParaRPr lang="es-ES" alt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8" name="Picture 7"/>
          <p:cNvPicPr/>
          <p:nvPr/>
        </p:nvPicPr>
        <p:blipFill>
          <a:blip r:embed="rId1"/>
          <a:stretch>
            <a:fillRect/>
          </a:stretch>
        </p:blipFill>
        <p:spPr>
          <a:xfrm>
            <a:off x="9912350" y="197485"/>
            <a:ext cx="842645" cy="8185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Picture 8"/>
          <p:cNvPicPr/>
          <p:nvPr/>
        </p:nvPicPr>
        <p:blipFill>
          <a:blip r:embed="rId2"/>
          <a:stretch>
            <a:fillRect/>
          </a:stretch>
        </p:blipFill>
        <p:spPr>
          <a:xfrm>
            <a:off x="10986135" y="188595"/>
            <a:ext cx="777240" cy="8185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749300" y="1489075"/>
            <a:ext cx="10630535" cy="2966085"/>
          </a:xfrm>
          <a:prstGeom prst="rect">
            <a:avLst/>
          </a:prstGeom>
        </p:spPr>
        <p:style>
          <a:lnRef idx="3">
            <a:schemeClr val="accent5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wrap="square" rtlCol="0" anchor="t">
            <a:noAutofit/>
          </a:bodyPr>
          <a:p>
            <a:pPr algn="just"/>
            <a:endParaRPr lang="es-ES" altLang="en-US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altLang="en-US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US" sz="16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"/>
          <a:srcRect l="3128" t="7053" r="6242" b="4778"/>
          <a:stretch>
            <a:fillRect/>
          </a:stretch>
        </p:blipFill>
        <p:spPr>
          <a:xfrm>
            <a:off x="6671945" y="1628775"/>
            <a:ext cx="4161155" cy="269684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125" y="1547495"/>
            <a:ext cx="5243830" cy="2788285"/>
          </a:xfrm>
          <a:prstGeom prst="rect">
            <a:avLst/>
          </a:prstGeom>
        </p:spPr>
      </p:pic>
      <p:sp>
        <p:nvSpPr>
          <p:cNvPr id="9" name="Text Box 8"/>
          <p:cNvSpPr txBox="1"/>
          <p:nvPr/>
        </p:nvSpPr>
        <p:spPr>
          <a:xfrm>
            <a:off x="749935" y="5012690"/>
            <a:ext cx="10629900" cy="1076325"/>
          </a:xfrm>
          <a:prstGeom prst="rect">
            <a:avLst/>
          </a:prstGeom>
        </p:spPr>
        <p:style>
          <a:lnRef idx="3">
            <a:schemeClr val="accent5"/>
          </a:lnRef>
          <a:fillRef idx="0">
            <a:srgbClr val="FFFFFF"/>
          </a:fillRef>
          <a:effectRef idx="0">
            <a:srgbClr val="FFFFFF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pPr algn="just"/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Las características de los pacientes de ambos centros son similares. 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La principal diferencia se observa sobre todo en el tratamiento</a:t>
            </a:r>
            <a:r>
              <a:rPr lang="es-ES" altLang="en-US" sz="1600">
                <a:latin typeface="Arial" panose="020B0604020202020204" pitchFamily="34" charset="0"/>
                <a:cs typeface="Arial" panose="020B0604020202020204" pitchFamily="34" charset="0"/>
              </a:rPr>
              <a:t>. L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a evolución fue favorable en todos los pacientes. 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altLang="en-US" sz="160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a mayor parte de los pacientes es doble positivo para anticuerpos (antiMBG y pANCA), coincidiendo con la evidencia actual disponible. 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732155" y="4644390"/>
            <a:ext cx="10671810" cy="368300"/>
          </a:xfrm>
          <a:prstGeom prst="rect">
            <a:avLst/>
          </a:prstGeom>
        </p:spPr>
        <p:style>
          <a:lnRef idx="2">
            <a:schemeClr val="accent5"/>
          </a:lnRef>
          <a:fillRef idx="2">
            <a:schemeClr val="accent5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p>
            <a:pPr algn="ctr"/>
            <a:r>
              <a:rPr lang="es-ES" altLang="en-US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CONCLUSIONES</a:t>
            </a:r>
            <a:endParaRPr lang="es-ES" alt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732155" y="1113155"/>
            <a:ext cx="10671810" cy="368300"/>
          </a:xfrm>
          <a:prstGeom prst="rect">
            <a:avLst/>
          </a:prstGeom>
        </p:spPr>
        <p:style>
          <a:lnRef idx="2">
            <a:schemeClr val="accent5"/>
          </a:lnRef>
          <a:fillRef idx="2">
            <a:schemeClr val="accent5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p>
            <a:pPr algn="ctr"/>
            <a:r>
              <a:rPr lang="es-ES" altLang="en-US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RESULTADOS</a:t>
            </a:r>
            <a:endParaRPr lang="es-ES" altLang="en-US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pic>
        <p:nvPicPr>
          <p:cNvPr id="100" name="Picture 99"/>
          <p:cNvPicPr/>
          <p:nvPr/>
        </p:nvPicPr>
        <p:blipFill>
          <a:blip r:embed="rId3"/>
          <a:stretch>
            <a:fillRect/>
          </a:stretch>
        </p:blipFill>
        <p:spPr>
          <a:xfrm>
            <a:off x="9918700" y="156210"/>
            <a:ext cx="842645" cy="8185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Picture 100"/>
          <p:cNvPicPr/>
          <p:nvPr/>
        </p:nvPicPr>
        <p:blipFill>
          <a:blip r:embed="rId4"/>
          <a:stretch>
            <a:fillRect/>
          </a:stretch>
        </p:blipFill>
        <p:spPr>
          <a:xfrm>
            <a:off x="10992485" y="147320"/>
            <a:ext cx="777240" cy="81851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1230</Words>
  <Application>WPS Presentation</Application>
  <PresentationFormat>Presentación en pantalla (16:9)</PresentationFormat>
  <Paragraphs>32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Arial</vt:lpstr>
      <vt:lpstr>SimSun</vt:lpstr>
      <vt:lpstr>Wingdings</vt:lpstr>
      <vt:lpstr>Microsoft YaHei</vt:lpstr>
      <vt:lpstr>Arial Unicode MS</vt:lpstr>
      <vt:lpstr>Calibri</vt:lpstr>
      <vt:lpstr>Tema de Office</vt:lpstr>
      <vt:lpstr>LA ENFERMEDAD ANTIMEMBRANA BASAL: CARACTERÍSTICAS DE ESTOS PACIENTES EN DOS CENTROS ANDALUCES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Celia Cabrero</cp:lastModifiedBy>
  <cp:revision>5</cp:revision>
  <dcterms:created xsi:type="dcterms:W3CDTF">2024-02-05T13:08:00Z</dcterms:created>
  <dcterms:modified xsi:type="dcterms:W3CDTF">2024-02-19T17:17:41Z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D5FB873B8A564CC6A163795D20203A5F_12</vt:lpwstr>
  </property>
  <property fmtid="{D5CDD505-2E9C-101B-9397-08002B2CF9AE}" pid="3" name="KSOProductBuildVer">
    <vt:lpwstr>1033-12.2.0.13431</vt:lpwstr>
  </property>
</Properties>
</file>