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hO0D5R/zGQkpAluNRmoCweldrC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607"/>
    <a:srgbClr val="FDEFA6"/>
    <a:srgbClr val="F3FDAD"/>
    <a:srgbClr val="4B93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49"/>
    <p:restoredTop sz="94628"/>
  </p:normalViewPr>
  <p:slideViewPr>
    <p:cSldViewPr snapToGrid="0">
      <p:cViewPr varScale="1">
        <p:scale>
          <a:sx n="74" d="100"/>
          <a:sy n="74" d="100"/>
        </p:scale>
        <p:origin x="856" y="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AD9E4441-35A1-19DE-00C0-4E4F9ADACBC3}"/>
              </a:ext>
            </a:extLst>
          </p:cNvPr>
          <p:cNvSpPr/>
          <p:nvPr/>
        </p:nvSpPr>
        <p:spPr>
          <a:xfrm>
            <a:off x="128189" y="1069675"/>
            <a:ext cx="4761597" cy="2052466"/>
          </a:xfrm>
          <a:prstGeom prst="roundRect">
            <a:avLst/>
          </a:prstGeom>
          <a:noFill/>
          <a:ln>
            <a:solidFill>
              <a:srgbClr val="14560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-5753" y="1144095"/>
            <a:ext cx="1966784" cy="12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ES" sz="1200" b="1" dirty="0">
                <a:solidFill>
                  <a:srgbClr val="14560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INTRODUCCIÓN</a:t>
            </a:r>
            <a:endParaRPr sz="1200" b="1" dirty="0">
              <a:solidFill>
                <a:srgbClr val="14560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75226" y="1244590"/>
            <a:ext cx="466134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indent="0" algn="just">
              <a:spcBef>
                <a:spcPts val="0"/>
              </a:spcBef>
            </a:pPr>
            <a:r>
              <a:rPr lang="es-ES" sz="40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La apnea obstructiva del sueño (AOS) presenta una prevalencia importante y está infradiagnosticada. Está asociada a factores de riesgo cardiovascular (FRCV) y enfermedad cardiovascular (ECV). El objetivo es conocer el perfil de factores externos favorecedores (FEF), FRCV y ECV en hombres y mujeres según el grado de índice de apneas/hipopneas (IAH) de las poligrafías realizadas (PG).</a:t>
            </a:r>
          </a:p>
          <a:p>
            <a:pPr marL="0" indent="0">
              <a:spcBef>
                <a:spcPts val="0"/>
              </a:spcBef>
            </a:pPr>
            <a:br>
              <a:rPr lang="es-ES" dirty="0"/>
            </a:br>
            <a:br>
              <a:rPr lang="es-ES" dirty="0"/>
            </a:br>
            <a:endParaRPr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2BCF37-0143-D44B-D6D6-706E2F8C0D7D}"/>
              </a:ext>
            </a:extLst>
          </p:cNvPr>
          <p:cNvSpPr txBox="1"/>
          <p:nvPr/>
        </p:nvSpPr>
        <p:spPr>
          <a:xfrm>
            <a:off x="1878111" y="78674"/>
            <a:ext cx="691580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i="0" u="none" strike="noStrike" dirty="0">
                <a:solidFill>
                  <a:srgbClr val="145607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APNEA OBSTRUCTIVA DEL SUEÑO: PERFIL DE LOS PACIENTES EN EL HOSPITAL PUERTO REAL</a:t>
            </a:r>
            <a:endParaRPr lang="es-ES" sz="1600" b="1" dirty="0">
              <a:solidFill>
                <a:srgbClr val="14560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s-ES" sz="1000" b="1" dirty="0">
                <a:solidFill>
                  <a:srgbClr val="14560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L. Asencio Monteagudo, F.L. Gil Muñoz, A. Cabeza Serrano, </a:t>
            </a:r>
            <a:r>
              <a:rPr lang="es-ES" sz="1000" b="1" dirty="0" err="1">
                <a:solidFill>
                  <a:srgbClr val="14560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A.Ortiz</a:t>
            </a:r>
            <a:r>
              <a:rPr lang="es-ES" sz="1000" b="1" dirty="0">
                <a:solidFill>
                  <a:srgbClr val="14560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r>
              <a:rPr lang="es-ES" sz="1000" b="1">
                <a:solidFill>
                  <a:srgbClr val="14560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Bermúdez</a:t>
            </a:r>
            <a:r>
              <a:rPr lang="es-ES" sz="1000" b="1" dirty="0">
                <a:solidFill>
                  <a:srgbClr val="14560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D. Del Castillo Otero, P. Lobato de La Sierra, </a:t>
            </a:r>
            <a:r>
              <a:rPr lang="es-ES" sz="1000" b="1" dirty="0" err="1">
                <a:solidFill>
                  <a:srgbClr val="14560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M.Sánchez</a:t>
            </a:r>
            <a:r>
              <a:rPr lang="es-ES" sz="1000" b="1" dirty="0">
                <a:solidFill>
                  <a:srgbClr val="14560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Benítez, S. Pimentel Viseu </a:t>
            </a:r>
            <a:endParaRPr lang="es-ES" sz="1000" b="1" i="0" u="none" strike="noStrike" dirty="0">
              <a:solidFill>
                <a:srgbClr val="145607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0CC78FA-3419-5726-52F3-C5E3F7811E0B}"/>
              </a:ext>
            </a:extLst>
          </p:cNvPr>
          <p:cNvSpPr txBox="1"/>
          <p:nvPr/>
        </p:nvSpPr>
        <p:spPr>
          <a:xfrm>
            <a:off x="175226" y="2200743"/>
            <a:ext cx="479722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Estudio descriptivo-retrospectivo PG realizadas entre Ene/20 y </a:t>
            </a:r>
            <a:r>
              <a:rPr lang="es-ES" sz="1000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Sep</a:t>
            </a:r>
            <a:r>
              <a:rPr lang="es-ES" sz="10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/23. Se clasificó a los pacientes en función del IAH (no AOS; AOS ligero/moderado/grave/muy grave) diferenciando entre hombres y mujeres. De ellos se analizaron los FEF (tabaco, alcohol y BZD),  FRCV (IMC, HTA, Dislipemia y DM) y la ECV (CI, arritmias, IC e ictus). </a:t>
            </a:r>
            <a:endParaRPr lang="es-ES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605268-EDDE-5077-51D5-31627AC5FDC2}"/>
              </a:ext>
            </a:extLst>
          </p:cNvPr>
          <p:cNvSpPr txBox="1"/>
          <p:nvPr/>
        </p:nvSpPr>
        <p:spPr>
          <a:xfrm>
            <a:off x="175226" y="2026751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rgbClr val="14560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MATERIAL Y MÉTODO</a:t>
            </a:r>
          </a:p>
        </p:txBody>
      </p:sp>
      <p:pic>
        <p:nvPicPr>
          <p:cNvPr id="8" name="Google Shape;65;p15" title="Gráfico">
            <a:extLst>
              <a:ext uri="{FF2B5EF4-FFF2-40B4-BE49-F238E27FC236}">
                <a16:creationId xmlns:a16="http://schemas.microsoft.com/office/drawing/2014/main" id="{BFD2407C-8376-5761-B1DF-45D5CC98A6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0765" y="1173192"/>
            <a:ext cx="3723153" cy="17553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</p:pic>
      <p:pic>
        <p:nvPicPr>
          <p:cNvPr id="10" name="Google Shape;72;p16" title="Gráfico">
            <a:extLst>
              <a:ext uri="{FF2B5EF4-FFF2-40B4-BE49-F238E27FC236}">
                <a16:creationId xmlns:a16="http://schemas.microsoft.com/office/drawing/2014/main" id="{EC07FFAE-762B-032C-755C-480FACC67A6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343" y="3257971"/>
            <a:ext cx="3395224" cy="1871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73;p16" title="Gráfico">
            <a:extLst>
              <a:ext uri="{FF2B5EF4-FFF2-40B4-BE49-F238E27FC236}">
                <a16:creationId xmlns:a16="http://schemas.microsoft.com/office/drawing/2014/main" id="{48582F2D-3B1C-D09E-6584-CE5E7C1BB9F4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70765" y="3240081"/>
            <a:ext cx="3289463" cy="1871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1E052E8F-16B0-90FA-E313-4BA99F5E7A0F}"/>
              </a:ext>
            </a:extLst>
          </p:cNvPr>
          <p:cNvSpPr/>
          <p:nvPr/>
        </p:nvSpPr>
        <p:spPr>
          <a:xfrm>
            <a:off x="5153114" y="296883"/>
            <a:ext cx="3788021" cy="4428942"/>
          </a:xfrm>
          <a:prstGeom prst="roundRect">
            <a:avLst/>
          </a:prstGeom>
          <a:noFill/>
          <a:ln>
            <a:solidFill>
              <a:srgbClr val="14560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0" name="Google Shape;90;p2"/>
          <p:cNvSpPr txBox="1">
            <a:spLocks noGrp="1"/>
          </p:cNvSpPr>
          <p:nvPr>
            <p:ph type="subTitle" idx="1"/>
          </p:nvPr>
        </p:nvSpPr>
        <p:spPr>
          <a:xfrm>
            <a:off x="5239688" y="641365"/>
            <a:ext cx="3614872" cy="2201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indent="0" algn="just">
              <a:lnSpc>
                <a:spcPct val="170000"/>
              </a:lnSpc>
              <a:spcBef>
                <a:spcPts val="0"/>
              </a:spcBef>
              <a:buSzPct val="30000"/>
            </a:pPr>
            <a:r>
              <a:rPr lang="es-ES" sz="4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1</a:t>
            </a:r>
            <a:r>
              <a:rPr lang="es-ES" sz="40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.Prácticamente el 55% no presentaban una AOS en grado relevante. </a:t>
            </a: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SzPct val="30000"/>
            </a:pPr>
            <a:endParaRPr lang="es-ES" sz="40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Arial"/>
            </a:endParaRP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SzPct val="30000"/>
            </a:pPr>
            <a:r>
              <a:rPr lang="es-ES" sz="40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2. Poligrafía a todos dado el alto </a:t>
            </a:r>
            <a:r>
              <a:rPr lang="es-ES" sz="40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infradiagnóstico</a:t>
            </a:r>
            <a:r>
              <a:rPr lang="es-ES" sz="40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 o mejor cribado de solicitud de poligrafías.</a:t>
            </a: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SzPct val="30000"/>
            </a:pPr>
            <a:endParaRPr lang="es-ES" sz="40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Arial"/>
            </a:endParaRP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SzPct val="30000"/>
            </a:pPr>
            <a:r>
              <a:rPr lang="es-ES" sz="40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3. Entre los factores externos favorecedores el más frecuente es el uso de BZD (con más % en AOS moderado) seguido de tabaquismo. </a:t>
            </a: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SzPct val="30000"/>
            </a:pPr>
            <a:endParaRPr lang="es-ES" sz="40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Arial"/>
            </a:endParaRP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SzPct val="30000"/>
            </a:pPr>
            <a:r>
              <a:rPr lang="es-ES" sz="40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4. La obesidad es el FRCV más frecuente, está presente en &gt; 50% de todos los grados de AOS y es directamente proporcional al grado de IAH. </a:t>
            </a: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SzPct val="30000"/>
            </a:pPr>
            <a:endParaRPr lang="es-ES" sz="40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Arial"/>
            </a:endParaRP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SzPct val="30000"/>
            </a:pPr>
            <a:r>
              <a:rPr lang="es-ES" sz="40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 5. La ECV más asociada a AOS fue la arritmia, no siendo directamente proporcional al grado de IAH.</a:t>
            </a:r>
          </a:p>
          <a:p>
            <a:pPr marL="0" indent="0" algn="just">
              <a:spcBef>
                <a:spcPts val="0"/>
              </a:spcBef>
            </a:pPr>
            <a:br>
              <a:rPr lang="es-ES" dirty="0">
                <a:latin typeface="Baskerville Old Face" panose="02020602080505020303" pitchFamily="18" charset="77"/>
              </a:rPr>
            </a:br>
            <a:br>
              <a:rPr lang="es-ES" dirty="0"/>
            </a:br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16A27D3-F81A-1C24-06EE-A9CE337DD931}"/>
              </a:ext>
            </a:extLst>
          </p:cNvPr>
          <p:cNvSpPr txBox="1"/>
          <p:nvPr/>
        </p:nvSpPr>
        <p:spPr>
          <a:xfrm>
            <a:off x="6188122" y="333588"/>
            <a:ext cx="23648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14560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CONCLUSIONES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EE3D154-E756-73C9-D2B2-94190717D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55" y="641365"/>
            <a:ext cx="4987184" cy="167156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6EDFED0-948A-483A-CD17-B6146278F4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865" y="2695541"/>
            <a:ext cx="4824888" cy="180659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325</Words>
  <Application>Microsoft Office PowerPoint</Application>
  <PresentationFormat>Presentación en pantalla (16:9)</PresentationFormat>
  <Paragraphs>18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Baskerville Old Face</vt:lpstr>
      <vt:lpstr>Calibri</vt:lpstr>
      <vt:lpstr>Verdana</vt:lpstr>
      <vt:lpstr>Tema de Office</vt:lpstr>
      <vt:lpstr>INTRODUCCIÓN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INTRODUCCIÓN</dc:title>
  <dc:creator>LUNA</dc:creator>
  <cp:lastModifiedBy>Luis Asencio Monteagudo</cp:lastModifiedBy>
  <cp:revision>4</cp:revision>
  <dcterms:created xsi:type="dcterms:W3CDTF">2024-02-05T13:08:18Z</dcterms:created>
  <dcterms:modified xsi:type="dcterms:W3CDTF">2024-02-26T18:05:43Z</dcterms:modified>
</cp:coreProperties>
</file>